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Prompt Medium" panose="020B0604020202020204" charset="0"/>
      <p:regular r:id="rId13"/>
    </p:embeddedFont>
    <p:embeddedFont>
      <p:font typeface="Mukta Light" panose="020B0604020202020204" charset="0"/>
      <p:regular r:id="rId14"/>
    </p:embeddedFon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372" y="-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8172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-8-8.svg"/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-8-6.svg"/><Relationship Id="rId11" Type="http://schemas.openxmlformats.org/officeDocument/2006/relationships/image" Target="../media/image5.png"/><Relationship Id="rId5" Type="http://schemas.openxmlformats.org/officeDocument/2006/relationships/image" Target="../media/image-8-4.svg"/><Relationship Id="rId10" Type="http://schemas.openxmlformats.org/officeDocument/2006/relationships/image" Target="../media/image-8-10.svg"/><Relationship Id="rId4" Type="http://schemas.openxmlformats.org/officeDocument/2006/relationships/image" Target="../media/image-8-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314932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Understanding CSS Layout and Text Styling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056817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CSS (Cascading Style Sheets) is used to control the appearance, layout, and formatting of HTML elements.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5124569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When teaching these topics, always begin with the CSS Box Model, because margin, padding, width, and height are all part of it.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508" y="726877"/>
            <a:ext cx="5809774" cy="658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📝</a:t>
            </a:r>
            <a:r>
              <a:rPr lang="en-US" sz="41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Class Practical Task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829508" y="1840349"/>
            <a:ext cx="12971383" cy="371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Ask students to: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29508" y="2593717"/>
            <a:ext cx="118467" cy="118467"/>
          </a:xfrm>
          <a:prstGeom prst="roundRect">
            <a:avLst>
              <a:gd name="adj" fmla="val 385930"/>
            </a:avLst>
          </a:prstGeom>
          <a:solidFill>
            <a:srgbClr val="A95B95"/>
          </a:solidFill>
          <a:ln/>
        </p:spPr>
      </p:sp>
      <p:sp>
        <p:nvSpPr>
          <p:cNvPr id="5" name="Text 3"/>
          <p:cNvSpPr/>
          <p:nvPr/>
        </p:nvSpPr>
        <p:spPr>
          <a:xfrm>
            <a:off x="1175504" y="2467808"/>
            <a:ext cx="2633424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Create a div.</a:t>
            </a:r>
            <a:endParaRPr lang="en-US" sz="2050" dirty="0"/>
          </a:p>
        </p:txBody>
      </p:sp>
      <p:sp>
        <p:nvSpPr>
          <p:cNvPr id="6" name="Shape 4"/>
          <p:cNvSpPr/>
          <p:nvPr/>
        </p:nvSpPr>
        <p:spPr>
          <a:xfrm>
            <a:off x="829508" y="3377982"/>
            <a:ext cx="118467" cy="118467"/>
          </a:xfrm>
          <a:prstGeom prst="roundRect">
            <a:avLst>
              <a:gd name="adj" fmla="val 385930"/>
            </a:avLst>
          </a:prstGeom>
          <a:solidFill>
            <a:srgbClr val="A95B95"/>
          </a:solidFill>
          <a:ln/>
        </p:spPr>
      </p:sp>
      <p:sp>
        <p:nvSpPr>
          <p:cNvPr id="7" name="Text 5"/>
          <p:cNvSpPr/>
          <p:nvPr/>
        </p:nvSpPr>
        <p:spPr>
          <a:xfrm>
            <a:off x="1175504" y="3252073"/>
            <a:ext cx="278499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Set width and height.</a:t>
            </a:r>
            <a:endParaRPr lang="en-US" sz="2050" dirty="0"/>
          </a:p>
        </p:txBody>
      </p:sp>
      <p:sp>
        <p:nvSpPr>
          <p:cNvPr id="8" name="Shape 6"/>
          <p:cNvSpPr/>
          <p:nvPr/>
        </p:nvSpPr>
        <p:spPr>
          <a:xfrm>
            <a:off x="829508" y="4162246"/>
            <a:ext cx="118467" cy="118467"/>
          </a:xfrm>
          <a:prstGeom prst="roundRect">
            <a:avLst>
              <a:gd name="adj" fmla="val 385930"/>
            </a:avLst>
          </a:prstGeom>
          <a:solidFill>
            <a:srgbClr val="A95B95"/>
          </a:solidFill>
          <a:ln/>
        </p:spPr>
      </p:sp>
      <p:sp>
        <p:nvSpPr>
          <p:cNvPr id="9" name="Text 7"/>
          <p:cNvSpPr/>
          <p:nvPr/>
        </p:nvSpPr>
        <p:spPr>
          <a:xfrm>
            <a:off x="1175504" y="4036338"/>
            <a:ext cx="2633424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Add padding.</a:t>
            </a:r>
            <a:endParaRPr lang="en-US" sz="2050" dirty="0"/>
          </a:p>
        </p:txBody>
      </p:sp>
      <p:sp>
        <p:nvSpPr>
          <p:cNvPr id="10" name="Shape 8"/>
          <p:cNvSpPr/>
          <p:nvPr/>
        </p:nvSpPr>
        <p:spPr>
          <a:xfrm>
            <a:off x="829508" y="4946511"/>
            <a:ext cx="118467" cy="118467"/>
          </a:xfrm>
          <a:prstGeom prst="roundRect">
            <a:avLst>
              <a:gd name="adj" fmla="val 385930"/>
            </a:avLst>
          </a:prstGeom>
          <a:solidFill>
            <a:srgbClr val="A95B95"/>
          </a:solidFill>
          <a:ln/>
        </p:spPr>
      </p:sp>
      <p:sp>
        <p:nvSpPr>
          <p:cNvPr id="11" name="Text 9"/>
          <p:cNvSpPr/>
          <p:nvPr/>
        </p:nvSpPr>
        <p:spPr>
          <a:xfrm>
            <a:off x="1175504" y="4820603"/>
            <a:ext cx="2633424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Add margin.</a:t>
            </a:r>
            <a:endParaRPr lang="en-US" sz="2050" dirty="0"/>
          </a:p>
        </p:txBody>
      </p:sp>
      <p:sp>
        <p:nvSpPr>
          <p:cNvPr id="12" name="Shape 10"/>
          <p:cNvSpPr/>
          <p:nvPr/>
        </p:nvSpPr>
        <p:spPr>
          <a:xfrm>
            <a:off x="829508" y="5730776"/>
            <a:ext cx="118467" cy="118467"/>
          </a:xfrm>
          <a:prstGeom prst="roundRect">
            <a:avLst>
              <a:gd name="adj" fmla="val 385930"/>
            </a:avLst>
          </a:prstGeom>
          <a:solidFill>
            <a:srgbClr val="A95B95"/>
          </a:solidFill>
          <a:ln/>
        </p:spPr>
      </p:sp>
      <p:sp>
        <p:nvSpPr>
          <p:cNvPr id="13" name="Text 11"/>
          <p:cNvSpPr/>
          <p:nvPr/>
        </p:nvSpPr>
        <p:spPr>
          <a:xfrm>
            <a:off x="1175504" y="5604867"/>
            <a:ext cx="2633424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Style text and font.</a:t>
            </a:r>
            <a:endParaRPr lang="en-US" sz="2050" dirty="0"/>
          </a:p>
        </p:txBody>
      </p:sp>
      <p:sp>
        <p:nvSpPr>
          <p:cNvPr id="14" name="Shape 12"/>
          <p:cNvSpPr/>
          <p:nvPr/>
        </p:nvSpPr>
        <p:spPr>
          <a:xfrm>
            <a:off x="829508" y="6515040"/>
            <a:ext cx="118467" cy="118467"/>
          </a:xfrm>
          <a:prstGeom prst="roundRect">
            <a:avLst>
              <a:gd name="adj" fmla="val 385930"/>
            </a:avLst>
          </a:prstGeom>
          <a:solidFill>
            <a:srgbClr val="A95B95"/>
          </a:solidFill>
          <a:ln/>
        </p:spPr>
      </p:sp>
      <p:sp>
        <p:nvSpPr>
          <p:cNvPr id="15" name="Text 13"/>
          <p:cNvSpPr/>
          <p:nvPr/>
        </p:nvSpPr>
        <p:spPr>
          <a:xfrm>
            <a:off x="1175504" y="6389132"/>
            <a:ext cx="2633424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Add border.</a:t>
            </a:r>
            <a:endParaRPr lang="en-US" sz="2050" dirty="0"/>
          </a:p>
        </p:txBody>
      </p:sp>
      <p:sp>
        <p:nvSpPr>
          <p:cNvPr id="16" name="Shape 14"/>
          <p:cNvSpPr/>
          <p:nvPr/>
        </p:nvSpPr>
        <p:spPr>
          <a:xfrm>
            <a:off x="829508" y="7299305"/>
            <a:ext cx="118467" cy="118467"/>
          </a:xfrm>
          <a:prstGeom prst="roundRect">
            <a:avLst>
              <a:gd name="adj" fmla="val 385930"/>
            </a:avLst>
          </a:prstGeom>
          <a:solidFill>
            <a:srgbClr val="A95B95"/>
          </a:solidFill>
          <a:ln/>
        </p:spPr>
      </p:sp>
      <p:sp>
        <p:nvSpPr>
          <p:cNvPr id="17" name="Text 15"/>
          <p:cNvSpPr/>
          <p:nvPr/>
        </p:nvSpPr>
        <p:spPr>
          <a:xfrm>
            <a:off x="1175504" y="7173397"/>
            <a:ext cx="4307800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Compare layout before and after.</a:t>
            </a:r>
            <a:endParaRPr lang="en-US" sz="205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6616" y="7491054"/>
            <a:ext cx="2153784" cy="6191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49298" y="871180"/>
            <a:ext cx="10031016" cy="567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1️⃣</a:t>
            </a:r>
            <a:r>
              <a:rPr lang="en-US" sz="35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The CSS Box Model </a:t>
            </a:r>
            <a:r>
              <a:rPr lang="en-US" sz="3550" dirty="0">
                <a:solidFill>
                  <a:srgbClr val="A95B95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(Foundation Concept)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1049298" y="1776889"/>
            <a:ext cx="12531685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Every HTML element is treated as a rectangular box. That box has four layers: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049298" y="2265640"/>
            <a:ext cx="6181249" cy="1107638"/>
          </a:xfrm>
          <a:prstGeom prst="roundRect">
            <a:avLst>
              <a:gd name="adj" fmla="val 774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261229" y="2477572"/>
            <a:ext cx="2270165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Content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261229" y="2862739"/>
            <a:ext cx="5757386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actual text or image.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399615" y="2265640"/>
            <a:ext cx="6181368" cy="1107638"/>
          </a:xfrm>
          <a:prstGeom prst="roundRect">
            <a:avLst>
              <a:gd name="adj" fmla="val 774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11547" y="2477572"/>
            <a:ext cx="2270165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Padding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611547" y="2862739"/>
            <a:ext cx="5757505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Space between content and border.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049298" y="3542348"/>
            <a:ext cx="6181249" cy="1107638"/>
          </a:xfrm>
          <a:prstGeom prst="roundRect">
            <a:avLst>
              <a:gd name="adj" fmla="val 774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261229" y="3754279"/>
            <a:ext cx="2270165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Border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261229" y="4139446"/>
            <a:ext cx="5757386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edge surrounding padding and content.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399615" y="3542348"/>
            <a:ext cx="6181368" cy="1107638"/>
          </a:xfrm>
          <a:prstGeom prst="roundRect">
            <a:avLst>
              <a:gd name="adj" fmla="val 774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611547" y="3754279"/>
            <a:ext cx="2270165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Margin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611547" y="4139446"/>
            <a:ext cx="5757505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Space outside the border.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049298" y="4903589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Why This Matters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1049298" y="5497711"/>
            <a:ext cx="12531685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Understanding this helps students: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049298" y="5986463"/>
            <a:ext cx="12531685" cy="13719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Control spacing</a:t>
            </a:r>
            <a:endParaRPr lang="en-US" sz="1600" dirty="0"/>
          </a:p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Align elements properly</a:t>
            </a:r>
            <a:endParaRPr lang="en-US" sz="1600" dirty="0"/>
          </a:p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Prevent layout problems</a:t>
            </a:r>
            <a:endParaRPr lang="en-US" sz="1600" dirty="0"/>
          </a:p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Design professional interfaces</a:t>
            </a:r>
            <a:endParaRPr lang="en-US" sz="16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6616" y="7491054"/>
            <a:ext cx="2153784" cy="6191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29608" y="33944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2️⃣</a:t>
            </a: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CSS Margin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3529608" y="1168718"/>
            <a:ext cx="1645920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🔹</a:t>
            </a:r>
            <a:r>
              <a:rPr lang="en-US" sz="12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Concept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3529608" y="1443633"/>
            <a:ext cx="2454235" cy="148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Margin is the space outside an element's border.</a:t>
            </a:r>
            <a:endParaRPr lang="en-US" sz="950" dirty="0"/>
          </a:p>
        </p:txBody>
      </p:sp>
      <p:sp>
        <p:nvSpPr>
          <p:cNvPr id="5" name="Text 3"/>
          <p:cNvSpPr/>
          <p:nvPr/>
        </p:nvSpPr>
        <p:spPr>
          <a:xfrm>
            <a:off x="3529608" y="1647230"/>
            <a:ext cx="2454235" cy="148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It controls the distance between elements.</a:t>
            </a: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3529608" y="1850827"/>
            <a:ext cx="2454235" cy="296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Think of margin as personal space between boxes.</a:t>
            </a:r>
            <a:endParaRPr lang="en-US" sz="950" dirty="0"/>
          </a:p>
        </p:txBody>
      </p:sp>
      <p:sp>
        <p:nvSpPr>
          <p:cNvPr id="7" name="Text 5"/>
          <p:cNvSpPr/>
          <p:nvPr/>
        </p:nvSpPr>
        <p:spPr>
          <a:xfrm>
            <a:off x="3529608" y="2208728"/>
            <a:ext cx="2245281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🔹</a:t>
            </a:r>
            <a:r>
              <a:rPr lang="en-US" sz="12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Why Margin is Important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3529608" y="2483644"/>
            <a:ext cx="2454235" cy="805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Prevents elements from touching each other.</a:t>
            </a:r>
            <a:endParaRPr lang="en-US" sz="950" dirty="0"/>
          </a:p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Creates clean layouts.</a:t>
            </a:r>
            <a:endParaRPr lang="en-US" sz="950" dirty="0"/>
          </a:p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Improves readability.</a:t>
            </a:r>
            <a:endParaRPr lang="en-US" sz="950" dirty="0"/>
          </a:p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Used for centering elements.</a:t>
            </a:r>
            <a:endParaRPr lang="en-US" sz="9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453" y="844272"/>
            <a:ext cx="4815840" cy="2728913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3529608" y="3735110"/>
            <a:ext cx="1706642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🔹</a:t>
            </a:r>
            <a:r>
              <a:rPr lang="en-US" sz="12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Margin Properties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3529608" y="4040862"/>
            <a:ext cx="7571184" cy="1518047"/>
          </a:xfrm>
          <a:prstGeom prst="roundRect">
            <a:avLst>
              <a:gd name="adj" fmla="val 3415"/>
            </a:avLst>
          </a:prstGeom>
          <a:solidFill>
            <a:srgbClr val="181930"/>
          </a:solidFill>
          <a:ln/>
        </p:spPr>
      </p:sp>
      <p:sp>
        <p:nvSpPr>
          <p:cNvPr id="12" name="Shape 9"/>
          <p:cNvSpPr/>
          <p:nvPr/>
        </p:nvSpPr>
        <p:spPr>
          <a:xfrm>
            <a:off x="3523536" y="4040862"/>
            <a:ext cx="7583329" cy="1518047"/>
          </a:xfrm>
          <a:prstGeom prst="roundRect">
            <a:avLst>
              <a:gd name="adj" fmla="val 1220"/>
            </a:avLst>
          </a:prstGeom>
          <a:solidFill>
            <a:srgbClr val="181930"/>
          </a:solidFill>
          <a:ln/>
        </p:spPr>
      </p:sp>
      <p:sp>
        <p:nvSpPr>
          <p:cNvPr id="13" name="Text 10"/>
          <p:cNvSpPr/>
          <p:nvPr/>
        </p:nvSpPr>
        <p:spPr>
          <a:xfrm>
            <a:off x="3646884" y="4133374"/>
            <a:ext cx="7336631" cy="1333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margin-top</a:t>
            </a:r>
            <a:endParaRPr lang="en-US" sz="950" dirty="0"/>
          </a:p>
          <a:p>
            <a:pPr marL="0" indent="0" algn="l">
              <a:lnSpc>
                <a:spcPts val="11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margin-right</a:t>
            </a:r>
            <a:endParaRPr lang="en-US" sz="950" dirty="0"/>
          </a:p>
          <a:p>
            <a:pPr marL="0" indent="0" algn="l">
              <a:lnSpc>
                <a:spcPts val="11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margin-bottom</a:t>
            </a:r>
            <a:endParaRPr lang="en-US" sz="950" dirty="0"/>
          </a:p>
          <a:p>
            <a:pPr marL="0" indent="0" algn="l">
              <a:lnSpc>
                <a:spcPts val="11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margin-left</a:t>
            </a:r>
            <a:endParaRPr lang="en-US" sz="950" dirty="0"/>
          </a:p>
          <a:p>
            <a:pPr marL="0" indent="0" algn="l">
              <a:lnSpc>
                <a:spcPts val="1150"/>
              </a:lnSpc>
              <a:buNone/>
            </a:pPr>
            <a:endParaRPr lang="en-US" sz="950" dirty="0"/>
          </a:p>
          <a:p>
            <a:pPr marL="0" indent="0" algn="l">
              <a:lnSpc>
                <a:spcPts val="11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Shorthand</a:t>
            </a:r>
            <a:endParaRPr lang="en-US" sz="950" dirty="0"/>
          </a:p>
          <a:p>
            <a:pPr marL="0" indent="0" algn="l">
              <a:lnSpc>
                <a:spcPts val="11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margin: 10px 20px 15px 5px;</a:t>
            </a:r>
            <a:endParaRPr lang="en-US" sz="950" dirty="0"/>
          </a:p>
          <a:p>
            <a:pPr marL="0" indent="0" algn="l">
              <a:lnSpc>
                <a:spcPts val="1150"/>
              </a:lnSpc>
              <a:buNone/>
            </a:pPr>
            <a:endParaRPr lang="en-US" sz="950" dirty="0"/>
          </a:p>
          <a:p>
            <a:pPr marL="0" indent="0" algn="l">
              <a:lnSpc>
                <a:spcPts val="11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Order: Top → Right → Bottom → Left (Clockwise rule)</a:t>
            </a:r>
            <a:endParaRPr lang="en-US" sz="950" dirty="0"/>
          </a:p>
        </p:txBody>
      </p:sp>
      <p:sp>
        <p:nvSpPr>
          <p:cNvPr id="14" name="Text 11"/>
          <p:cNvSpPr/>
          <p:nvPr/>
        </p:nvSpPr>
        <p:spPr>
          <a:xfrm>
            <a:off x="3529608" y="5651421"/>
            <a:ext cx="1645920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🔹</a:t>
            </a:r>
            <a:r>
              <a:rPr lang="en-US" sz="12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Special Values</a:t>
            </a:r>
            <a:endParaRPr lang="en-US" sz="1250" dirty="0"/>
          </a:p>
        </p:txBody>
      </p:sp>
      <p:sp>
        <p:nvSpPr>
          <p:cNvPr id="15" name="Shape 12"/>
          <p:cNvSpPr/>
          <p:nvPr/>
        </p:nvSpPr>
        <p:spPr>
          <a:xfrm>
            <a:off x="3529608" y="5957173"/>
            <a:ext cx="3754755" cy="1480661"/>
          </a:xfrm>
          <a:prstGeom prst="roundRect">
            <a:avLst>
              <a:gd name="adj" fmla="val 3502"/>
            </a:avLst>
          </a:prstGeom>
          <a:solidFill>
            <a:srgbClr val="0B0C23">
              <a:alpha val="95000"/>
            </a:srgbClr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3668197" y="6095762"/>
            <a:ext cx="13716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1. auto</a:t>
            </a:r>
            <a:endParaRPr lang="en-US" sz="1050" dirty="0"/>
          </a:p>
        </p:txBody>
      </p:sp>
      <p:sp>
        <p:nvSpPr>
          <p:cNvPr id="17" name="Text 14"/>
          <p:cNvSpPr/>
          <p:nvPr/>
        </p:nvSpPr>
        <p:spPr>
          <a:xfrm>
            <a:off x="3668197" y="6304240"/>
            <a:ext cx="3477578" cy="148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Used for horizontal centering.</a:t>
            </a:r>
            <a:endParaRPr lang="en-US" sz="950" dirty="0"/>
          </a:p>
        </p:txBody>
      </p:sp>
      <p:sp>
        <p:nvSpPr>
          <p:cNvPr id="18" name="Shape 15"/>
          <p:cNvSpPr/>
          <p:nvPr/>
        </p:nvSpPr>
        <p:spPr>
          <a:xfrm>
            <a:off x="3668197" y="6521768"/>
            <a:ext cx="3477578" cy="777478"/>
          </a:xfrm>
          <a:prstGeom prst="roundRect">
            <a:avLst>
              <a:gd name="adj" fmla="val 6669"/>
            </a:avLst>
          </a:prstGeom>
          <a:solidFill>
            <a:srgbClr val="181930"/>
          </a:solidFill>
          <a:ln/>
        </p:spPr>
      </p:sp>
      <p:sp>
        <p:nvSpPr>
          <p:cNvPr id="19" name="Shape 16"/>
          <p:cNvSpPr/>
          <p:nvPr/>
        </p:nvSpPr>
        <p:spPr>
          <a:xfrm>
            <a:off x="3662124" y="6521768"/>
            <a:ext cx="3489722" cy="777478"/>
          </a:xfrm>
          <a:prstGeom prst="roundRect">
            <a:avLst>
              <a:gd name="adj" fmla="val 2382"/>
            </a:avLst>
          </a:prstGeom>
          <a:solidFill>
            <a:srgbClr val="181930"/>
          </a:solidFill>
          <a:ln/>
        </p:spPr>
      </p:sp>
      <p:sp>
        <p:nvSpPr>
          <p:cNvPr id="20" name="Text 17"/>
          <p:cNvSpPr/>
          <p:nvPr/>
        </p:nvSpPr>
        <p:spPr>
          <a:xfrm>
            <a:off x="3785473" y="6614279"/>
            <a:ext cx="3243024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div { </a:t>
            </a:r>
            <a:endParaRPr lang="en-US" sz="950" dirty="0"/>
          </a:p>
          <a:p>
            <a:pPr marL="0" indent="0" algn="l">
              <a:lnSpc>
                <a:spcPts val="11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width: 300px; </a:t>
            </a:r>
            <a:endParaRPr lang="en-US" sz="950" dirty="0"/>
          </a:p>
          <a:p>
            <a:pPr marL="0" indent="0" algn="l">
              <a:lnSpc>
                <a:spcPts val="11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margin: auto; </a:t>
            </a:r>
            <a:endParaRPr lang="en-US" sz="950" dirty="0"/>
          </a:p>
          <a:p>
            <a:pPr marL="0" indent="0" algn="l">
              <a:lnSpc>
                <a:spcPts val="11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}</a:t>
            </a:r>
            <a:endParaRPr lang="en-US" sz="950" dirty="0"/>
          </a:p>
        </p:txBody>
      </p:sp>
      <p:sp>
        <p:nvSpPr>
          <p:cNvPr id="21" name="Shape 18"/>
          <p:cNvSpPr/>
          <p:nvPr/>
        </p:nvSpPr>
        <p:spPr>
          <a:xfrm>
            <a:off x="7346037" y="5957173"/>
            <a:ext cx="3754755" cy="1480661"/>
          </a:xfrm>
          <a:prstGeom prst="roundRect">
            <a:avLst>
              <a:gd name="adj" fmla="val 3502"/>
            </a:avLst>
          </a:prstGeom>
          <a:solidFill>
            <a:srgbClr val="0B0C23">
              <a:alpha val="95000"/>
            </a:srgbClr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7484626" y="6095762"/>
            <a:ext cx="13716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2. Negative Margin</a:t>
            </a:r>
            <a:endParaRPr lang="en-US" sz="1050" dirty="0"/>
          </a:p>
        </p:txBody>
      </p:sp>
      <p:sp>
        <p:nvSpPr>
          <p:cNvPr id="23" name="Shape 20"/>
          <p:cNvSpPr/>
          <p:nvPr/>
        </p:nvSpPr>
        <p:spPr>
          <a:xfrm>
            <a:off x="7484626" y="6336625"/>
            <a:ext cx="3477578" cy="333137"/>
          </a:xfrm>
          <a:prstGeom prst="roundRect">
            <a:avLst>
              <a:gd name="adj" fmla="val 15563"/>
            </a:avLst>
          </a:prstGeom>
          <a:solidFill>
            <a:srgbClr val="181930"/>
          </a:solidFill>
          <a:ln/>
        </p:spPr>
      </p:sp>
      <p:sp>
        <p:nvSpPr>
          <p:cNvPr id="24" name="Shape 21"/>
          <p:cNvSpPr/>
          <p:nvPr/>
        </p:nvSpPr>
        <p:spPr>
          <a:xfrm>
            <a:off x="7478554" y="6336625"/>
            <a:ext cx="3489722" cy="333137"/>
          </a:xfrm>
          <a:prstGeom prst="roundRect">
            <a:avLst>
              <a:gd name="adj" fmla="val 5558"/>
            </a:avLst>
          </a:prstGeom>
          <a:solidFill>
            <a:srgbClr val="181930"/>
          </a:solidFill>
          <a:ln/>
        </p:spPr>
      </p:sp>
      <p:sp>
        <p:nvSpPr>
          <p:cNvPr id="25" name="Text 22"/>
          <p:cNvSpPr/>
          <p:nvPr/>
        </p:nvSpPr>
        <p:spPr>
          <a:xfrm>
            <a:off x="7601902" y="6429137"/>
            <a:ext cx="3243024" cy="148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margin-top: -10px;</a:t>
            </a:r>
            <a:endParaRPr lang="en-US" sz="950" dirty="0"/>
          </a:p>
        </p:txBody>
      </p:sp>
      <p:sp>
        <p:nvSpPr>
          <p:cNvPr id="26" name="Text 23"/>
          <p:cNvSpPr/>
          <p:nvPr/>
        </p:nvSpPr>
        <p:spPr>
          <a:xfrm>
            <a:off x="7484626" y="6739176"/>
            <a:ext cx="3477578" cy="148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Moves element upward or inward.</a:t>
            </a:r>
            <a:endParaRPr lang="en-US" sz="950" dirty="0"/>
          </a:p>
        </p:txBody>
      </p:sp>
      <p:sp>
        <p:nvSpPr>
          <p:cNvPr id="27" name="Text 24"/>
          <p:cNvSpPr/>
          <p:nvPr/>
        </p:nvSpPr>
        <p:spPr>
          <a:xfrm>
            <a:off x="3529608" y="7530346"/>
            <a:ext cx="3419475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🔹</a:t>
            </a:r>
            <a:r>
              <a:rPr lang="en-US" sz="12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Margin Collapsing (Advanced Concept)</a:t>
            </a:r>
            <a:endParaRPr lang="en-US" sz="1250" dirty="0"/>
          </a:p>
        </p:txBody>
      </p:sp>
      <p:sp>
        <p:nvSpPr>
          <p:cNvPr id="28" name="Text 25"/>
          <p:cNvSpPr/>
          <p:nvPr/>
        </p:nvSpPr>
        <p:spPr>
          <a:xfrm>
            <a:off x="3529608" y="7836098"/>
            <a:ext cx="7571184" cy="148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When two vertical margins meet, the larger one is applied instead of adding them.</a:t>
            </a:r>
            <a:endParaRPr lang="en-US" sz="950" dirty="0"/>
          </a:p>
        </p:txBody>
      </p:sp>
      <p:sp>
        <p:nvSpPr>
          <p:cNvPr id="29" name="Text 26"/>
          <p:cNvSpPr/>
          <p:nvPr/>
        </p:nvSpPr>
        <p:spPr>
          <a:xfrm>
            <a:off x="3529608" y="8053626"/>
            <a:ext cx="7571184" cy="155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Example:</a:t>
            </a: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If one element has </a:t>
            </a: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margin-bottom: 20px</a:t>
            </a: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And the next has </a:t>
            </a: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margin-top: 30px</a:t>
            </a: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The space becomes 30px (not 50px).</a:t>
            </a:r>
            <a:endParaRPr lang="en-US" sz="95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6616" y="7491054"/>
            <a:ext cx="2153784" cy="6191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29608" y="33944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3️⃣</a:t>
            </a: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CSS Padding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3529608" y="706993"/>
            <a:ext cx="1645920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🔹</a:t>
            </a:r>
            <a:r>
              <a:rPr lang="en-US" sz="12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Concept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3529608" y="1012746"/>
            <a:ext cx="7571184" cy="148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Padding is the space inside an element, between content and border.</a:t>
            </a:r>
            <a:endParaRPr lang="en-US" sz="950" dirty="0"/>
          </a:p>
        </p:txBody>
      </p:sp>
      <p:sp>
        <p:nvSpPr>
          <p:cNvPr id="5" name="Text 3"/>
          <p:cNvSpPr/>
          <p:nvPr/>
        </p:nvSpPr>
        <p:spPr>
          <a:xfrm>
            <a:off x="3529608" y="1230273"/>
            <a:ext cx="7571184" cy="148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Think of padding as cushioning inside a box.</a:t>
            </a: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3529608" y="1470898"/>
            <a:ext cx="2355771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🔹</a:t>
            </a:r>
            <a:r>
              <a:rPr lang="en-US" sz="12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Why Padding is Important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3529608" y="1776651"/>
            <a:ext cx="7571184" cy="657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Prevents text from touching borders.</a:t>
            </a:r>
            <a:endParaRPr lang="en-US" sz="950" dirty="0"/>
          </a:p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Makes buttons look better.</a:t>
            </a:r>
            <a:endParaRPr lang="en-US" sz="950" dirty="0"/>
          </a:p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Improves user experience.</a:t>
            </a:r>
            <a:endParaRPr lang="en-US" sz="950" dirty="0"/>
          </a:p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Increases clickable area.</a:t>
            </a:r>
            <a:endParaRPr lang="en-US" sz="950" dirty="0"/>
          </a:p>
        </p:txBody>
      </p:sp>
      <p:sp>
        <p:nvSpPr>
          <p:cNvPr id="8" name="Text 6"/>
          <p:cNvSpPr/>
          <p:nvPr/>
        </p:nvSpPr>
        <p:spPr>
          <a:xfrm>
            <a:off x="3529608" y="2526268"/>
            <a:ext cx="1817013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🔹</a:t>
            </a:r>
            <a:r>
              <a:rPr lang="en-US" sz="12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Padding Properties</a:t>
            </a:r>
            <a:endParaRPr lang="en-US" sz="1250" dirty="0"/>
          </a:p>
        </p:txBody>
      </p:sp>
      <p:sp>
        <p:nvSpPr>
          <p:cNvPr id="9" name="Shape 7"/>
          <p:cNvSpPr/>
          <p:nvPr/>
        </p:nvSpPr>
        <p:spPr>
          <a:xfrm>
            <a:off x="3529608" y="2832021"/>
            <a:ext cx="7571184" cy="1221819"/>
          </a:xfrm>
          <a:prstGeom prst="roundRect">
            <a:avLst>
              <a:gd name="adj" fmla="val 4243"/>
            </a:avLst>
          </a:prstGeom>
          <a:solidFill>
            <a:srgbClr val="181930"/>
          </a:solidFill>
          <a:ln/>
        </p:spPr>
      </p:sp>
      <p:sp>
        <p:nvSpPr>
          <p:cNvPr id="10" name="Shape 8"/>
          <p:cNvSpPr/>
          <p:nvPr/>
        </p:nvSpPr>
        <p:spPr>
          <a:xfrm>
            <a:off x="3523536" y="2832021"/>
            <a:ext cx="7583329" cy="1221819"/>
          </a:xfrm>
          <a:prstGeom prst="roundRect">
            <a:avLst>
              <a:gd name="adj" fmla="val 1515"/>
            </a:avLst>
          </a:prstGeom>
          <a:solidFill>
            <a:srgbClr val="181930"/>
          </a:solidFill>
          <a:ln/>
        </p:spPr>
      </p:sp>
      <p:sp>
        <p:nvSpPr>
          <p:cNvPr id="11" name="Text 9"/>
          <p:cNvSpPr/>
          <p:nvPr/>
        </p:nvSpPr>
        <p:spPr>
          <a:xfrm>
            <a:off x="3646884" y="2924532"/>
            <a:ext cx="7336631" cy="1036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padding-top</a:t>
            </a:r>
            <a:endParaRPr lang="en-US" sz="950" dirty="0"/>
          </a:p>
          <a:p>
            <a:pPr marL="0" indent="0" algn="l">
              <a:lnSpc>
                <a:spcPts val="11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padding-right</a:t>
            </a:r>
            <a:endParaRPr lang="en-US" sz="950" dirty="0"/>
          </a:p>
          <a:p>
            <a:pPr marL="0" indent="0" algn="l">
              <a:lnSpc>
                <a:spcPts val="11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padding-bottom</a:t>
            </a:r>
            <a:endParaRPr lang="en-US" sz="950" dirty="0"/>
          </a:p>
          <a:p>
            <a:pPr marL="0" indent="0" algn="l">
              <a:lnSpc>
                <a:spcPts val="11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padding-left</a:t>
            </a:r>
            <a:endParaRPr lang="en-US" sz="950" dirty="0"/>
          </a:p>
          <a:p>
            <a:pPr marL="0" indent="0" algn="l">
              <a:lnSpc>
                <a:spcPts val="1150"/>
              </a:lnSpc>
              <a:buNone/>
            </a:pPr>
            <a:endParaRPr lang="en-US" sz="950" dirty="0"/>
          </a:p>
          <a:p>
            <a:pPr marL="0" indent="0" algn="l">
              <a:lnSpc>
                <a:spcPts val="11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Shorthand</a:t>
            </a:r>
            <a:endParaRPr lang="en-US" sz="950" dirty="0"/>
          </a:p>
          <a:p>
            <a:pPr marL="0" indent="0" algn="l">
              <a:lnSpc>
                <a:spcPts val="11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padding: 10px 20px;</a:t>
            </a:r>
            <a:endParaRPr lang="en-US" sz="950" dirty="0"/>
          </a:p>
        </p:txBody>
      </p:sp>
      <p:sp>
        <p:nvSpPr>
          <p:cNvPr id="12" name="Text 10"/>
          <p:cNvSpPr/>
          <p:nvPr/>
        </p:nvSpPr>
        <p:spPr>
          <a:xfrm>
            <a:off x="3529608" y="4146352"/>
            <a:ext cx="4379000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🔹</a:t>
            </a:r>
            <a:r>
              <a:rPr lang="en-US" sz="12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Important Difference Between Margin and Padding</a:t>
            </a:r>
            <a:endParaRPr lang="en-US" sz="1250" dirty="0"/>
          </a:p>
        </p:txBody>
      </p:sp>
      <p:sp>
        <p:nvSpPr>
          <p:cNvPr id="13" name="Shape 11"/>
          <p:cNvSpPr/>
          <p:nvPr/>
        </p:nvSpPr>
        <p:spPr>
          <a:xfrm>
            <a:off x="3529608" y="4452104"/>
            <a:ext cx="7571184" cy="964882"/>
          </a:xfrm>
          <a:prstGeom prst="roundRect">
            <a:avLst>
              <a:gd name="adj" fmla="val 537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3537228" y="4459724"/>
            <a:ext cx="7555944" cy="2374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3660577" y="4504373"/>
            <a:ext cx="3527465" cy="148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Margin</a:t>
            </a:r>
            <a:endParaRPr lang="en-US" sz="950" dirty="0"/>
          </a:p>
        </p:txBody>
      </p:sp>
      <p:sp>
        <p:nvSpPr>
          <p:cNvPr id="16" name="Text 14"/>
          <p:cNvSpPr/>
          <p:nvPr/>
        </p:nvSpPr>
        <p:spPr>
          <a:xfrm>
            <a:off x="7442359" y="4504373"/>
            <a:ext cx="3527465" cy="148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Padding</a:t>
            </a:r>
            <a:endParaRPr lang="en-US" sz="950" dirty="0"/>
          </a:p>
        </p:txBody>
      </p:sp>
      <p:sp>
        <p:nvSpPr>
          <p:cNvPr id="17" name="Shape 15"/>
          <p:cNvSpPr/>
          <p:nvPr/>
        </p:nvSpPr>
        <p:spPr>
          <a:xfrm>
            <a:off x="3537228" y="4697135"/>
            <a:ext cx="7555944" cy="2374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3660577" y="4741783"/>
            <a:ext cx="3527465" cy="148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Outside the element</a:t>
            </a:r>
            <a:endParaRPr lang="en-US" sz="950" dirty="0"/>
          </a:p>
        </p:txBody>
      </p:sp>
      <p:sp>
        <p:nvSpPr>
          <p:cNvPr id="19" name="Text 17"/>
          <p:cNvSpPr/>
          <p:nvPr/>
        </p:nvSpPr>
        <p:spPr>
          <a:xfrm>
            <a:off x="7442359" y="4741783"/>
            <a:ext cx="3527465" cy="148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Inside the element</a:t>
            </a:r>
            <a:endParaRPr lang="en-US" sz="950" dirty="0"/>
          </a:p>
        </p:txBody>
      </p:sp>
      <p:sp>
        <p:nvSpPr>
          <p:cNvPr id="20" name="Shape 18"/>
          <p:cNvSpPr/>
          <p:nvPr/>
        </p:nvSpPr>
        <p:spPr>
          <a:xfrm>
            <a:off x="3537228" y="4934545"/>
            <a:ext cx="7555944" cy="2374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3660577" y="4979194"/>
            <a:ext cx="3527465" cy="148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Separates elements</a:t>
            </a:r>
            <a:endParaRPr lang="en-US" sz="950" dirty="0"/>
          </a:p>
        </p:txBody>
      </p:sp>
      <p:sp>
        <p:nvSpPr>
          <p:cNvPr id="22" name="Text 20"/>
          <p:cNvSpPr/>
          <p:nvPr/>
        </p:nvSpPr>
        <p:spPr>
          <a:xfrm>
            <a:off x="7442359" y="4979194"/>
            <a:ext cx="3527465" cy="148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Adds internal space</a:t>
            </a:r>
            <a:endParaRPr lang="en-US" sz="950" dirty="0"/>
          </a:p>
        </p:txBody>
      </p:sp>
      <p:sp>
        <p:nvSpPr>
          <p:cNvPr id="23" name="Shape 21"/>
          <p:cNvSpPr/>
          <p:nvPr/>
        </p:nvSpPr>
        <p:spPr>
          <a:xfrm>
            <a:off x="3537228" y="5171956"/>
            <a:ext cx="7555944" cy="2374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3660577" y="5216604"/>
            <a:ext cx="3527465" cy="148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Can collapse</a:t>
            </a:r>
            <a:endParaRPr lang="en-US" sz="950" dirty="0"/>
          </a:p>
        </p:txBody>
      </p:sp>
      <p:sp>
        <p:nvSpPr>
          <p:cNvPr id="25" name="Text 23"/>
          <p:cNvSpPr/>
          <p:nvPr/>
        </p:nvSpPr>
        <p:spPr>
          <a:xfrm>
            <a:off x="7442359" y="5216604"/>
            <a:ext cx="3527465" cy="148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Does not collapse</a:t>
            </a:r>
            <a:endParaRPr lang="en-US" sz="950" dirty="0"/>
          </a:p>
        </p:txBody>
      </p:sp>
      <p:sp>
        <p:nvSpPr>
          <p:cNvPr id="26" name="Shape 24"/>
          <p:cNvSpPr/>
          <p:nvPr/>
        </p:nvSpPr>
        <p:spPr>
          <a:xfrm>
            <a:off x="3529608" y="5548098"/>
            <a:ext cx="7571184" cy="22979"/>
          </a:xfrm>
          <a:prstGeom prst="rect">
            <a:avLst/>
          </a:prstGeom>
          <a:solidFill>
            <a:srgbClr val="DAD8E9">
              <a:alpha val="50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3529608" y="566356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4️⃣</a:t>
            </a: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CSS Width</a:t>
            </a:r>
            <a:endParaRPr lang="en-US" sz="2150" dirty="0"/>
          </a:p>
        </p:txBody>
      </p:sp>
      <p:sp>
        <p:nvSpPr>
          <p:cNvPr id="28" name="Text 26"/>
          <p:cNvSpPr/>
          <p:nvPr/>
        </p:nvSpPr>
        <p:spPr>
          <a:xfrm>
            <a:off x="3529608" y="6031111"/>
            <a:ext cx="1645920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🔹</a:t>
            </a:r>
            <a:r>
              <a:rPr lang="en-US" sz="12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Concept</a:t>
            </a:r>
            <a:endParaRPr lang="en-US" sz="1250" dirty="0"/>
          </a:p>
        </p:txBody>
      </p:sp>
      <p:sp>
        <p:nvSpPr>
          <p:cNvPr id="29" name="Text 27"/>
          <p:cNvSpPr/>
          <p:nvPr/>
        </p:nvSpPr>
        <p:spPr>
          <a:xfrm>
            <a:off x="3529608" y="6336863"/>
            <a:ext cx="7571184" cy="148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Width controls how wide an element is.</a:t>
            </a:r>
            <a:endParaRPr lang="en-US" sz="950" dirty="0"/>
          </a:p>
        </p:txBody>
      </p:sp>
      <p:sp>
        <p:nvSpPr>
          <p:cNvPr id="30" name="Text 28"/>
          <p:cNvSpPr/>
          <p:nvPr/>
        </p:nvSpPr>
        <p:spPr>
          <a:xfrm>
            <a:off x="3529608" y="6554391"/>
            <a:ext cx="7571184" cy="148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By default:</a:t>
            </a:r>
            <a:endParaRPr lang="en-US" sz="950" dirty="0"/>
          </a:p>
        </p:txBody>
      </p:sp>
      <p:sp>
        <p:nvSpPr>
          <p:cNvPr id="31" name="Text 29"/>
          <p:cNvSpPr/>
          <p:nvPr/>
        </p:nvSpPr>
        <p:spPr>
          <a:xfrm>
            <a:off x="3529608" y="6771918"/>
            <a:ext cx="7571184" cy="317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Block elements take full width.</a:t>
            </a:r>
            <a:endParaRPr lang="en-US" sz="950" dirty="0"/>
          </a:p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Inline elements ignore width unless changed.</a:t>
            </a:r>
            <a:endParaRPr lang="en-US" sz="950" dirty="0"/>
          </a:p>
        </p:txBody>
      </p:sp>
      <p:sp>
        <p:nvSpPr>
          <p:cNvPr id="32" name="Text 30"/>
          <p:cNvSpPr/>
          <p:nvPr/>
        </p:nvSpPr>
        <p:spPr>
          <a:xfrm>
            <a:off x="3529608" y="7182207"/>
            <a:ext cx="1645920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🔹</a:t>
            </a:r>
            <a:r>
              <a:rPr lang="en-US" sz="12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Units of Width</a:t>
            </a:r>
            <a:endParaRPr lang="en-US" sz="1250" dirty="0"/>
          </a:p>
        </p:txBody>
      </p:sp>
      <p:sp>
        <p:nvSpPr>
          <p:cNvPr id="33" name="Text 31"/>
          <p:cNvSpPr/>
          <p:nvPr/>
        </p:nvSpPr>
        <p:spPr>
          <a:xfrm>
            <a:off x="3529608" y="7549634"/>
            <a:ext cx="13716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Absolute Units</a:t>
            </a:r>
            <a:endParaRPr lang="en-US" sz="1050" dirty="0"/>
          </a:p>
        </p:txBody>
      </p:sp>
      <p:sp>
        <p:nvSpPr>
          <p:cNvPr id="34" name="Text 32"/>
          <p:cNvSpPr/>
          <p:nvPr/>
        </p:nvSpPr>
        <p:spPr>
          <a:xfrm>
            <a:off x="3529608" y="7782758"/>
            <a:ext cx="3635097" cy="155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px</a:t>
            </a: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(pixels)</a:t>
            </a:r>
            <a:endParaRPr lang="en-US" sz="950" dirty="0"/>
          </a:p>
        </p:txBody>
      </p:sp>
      <p:sp>
        <p:nvSpPr>
          <p:cNvPr id="35" name="Text 33"/>
          <p:cNvSpPr/>
          <p:nvPr/>
        </p:nvSpPr>
        <p:spPr>
          <a:xfrm>
            <a:off x="7473315" y="7549634"/>
            <a:ext cx="13716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Relative Units</a:t>
            </a:r>
            <a:endParaRPr lang="en-US" sz="1050" dirty="0"/>
          </a:p>
        </p:txBody>
      </p:sp>
      <p:sp>
        <p:nvSpPr>
          <p:cNvPr id="36" name="Text 34"/>
          <p:cNvSpPr/>
          <p:nvPr/>
        </p:nvSpPr>
        <p:spPr>
          <a:xfrm>
            <a:off x="7473315" y="7782758"/>
            <a:ext cx="3635097" cy="155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%</a:t>
            </a:r>
            <a:endParaRPr lang="en-US" sz="950" dirty="0"/>
          </a:p>
        </p:txBody>
      </p:sp>
      <p:sp>
        <p:nvSpPr>
          <p:cNvPr id="37" name="Text 35"/>
          <p:cNvSpPr/>
          <p:nvPr/>
        </p:nvSpPr>
        <p:spPr>
          <a:xfrm>
            <a:off x="7473315" y="7993975"/>
            <a:ext cx="3635097" cy="155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em</a:t>
            </a:r>
            <a:endParaRPr lang="en-US" sz="950" dirty="0"/>
          </a:p>
        </p:txBody>
      </p:sp>
      <p:sp>
        <p:nvSpPr>
          <p:cNvPr id="38" name="Text 36"/>
          <p:cNvSpPr/>
          <p:nvPr/>
        </p:nvSpPr>
        <p:spPr>
          <a:xfrm>
            <a:off x="7473315" y="8205192"/>
            <a:ext cx="3635097" cy="155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rem</a:t>
            </a:r>
            <a:endParaRPr lang="en-US" sz="950" dirty="0"/>
          </a:p>
        </p:txBody>
      </p:sp>
      <p:sp>
        <p:nvSpPr>
          <p:cNvPr id="39" name="Text 37"/>
          <p:cNvSpPr/>
          <p:nvPr/>
        </p:nvSpPr>
        <p:spPr>
          <a:xfrm>
            <a:off x="7473315" y="8416409"/>
            <a:ext cx="3635097" cy="155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vw</a:t>
            </a: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(viewport width)</a:t>
            </a:r>
            <a:endParaRPr lang="en-US" sz="950" dirty="0"/>
          </a:p>
        </p:txBody>
      </p:sp>
      <p:sp>
        <p:nvSpPr>
          <p:cNvPr id="40" name="Text 38"/>
          <p:cNvSpPr/>
          <p:nvPr/>
        </p:nvSpPr>
        <p:spPr>
          <a:xfrm>
            <a:off x="3529608" y="8697039"/>
            <a:ext cx="7571184" cy="148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Example:</a:t>
            </a:r>
            <a:endParaRPr lang="en-US" sz="950" dirty="0"/>
          </a:p>
        </p:txBody>
      </p:sp>
      <p:sp>
        <p:nvSpPr>
          <p:cNvPr id="41" name="Shape 39"/>
          <p:cNvSpPr/>
          <p:nvPr/>
        </p:nvSpPr>
        <p:spPr>
          <a:xfrm>
            <a:off x="3529608" y="8914567"/>
            <a:ext cx="7571184" cy="333137"/>
          </a:xfrm>
          <a:prstGeom prst="roundRect">
            <a:avLst>
              <a:gd name="adj" fmla="val 15563"/>
            </a:avLst>
          </a:prstGeom>
          <a:solidFill>
            <a:srgbClr val="181930"/>
          </a:solidFill>
          <a:ln/>
        </p:spPr>
      </p:sp>
      <p:sp>
        <p:nvSpPr>
          <p:cNvPr id="42" name="Shape 40"/>
          <p:cNvSpPr/>
          <p:nvPr/>
        </p:nvSpPr>
        <p:spPr>
          <a:xfrm>
            <a:off x="3523536" y="8914567"/>
            <a:ext cx="7583329" cy="333137"/>
          </a:xfrm>
          <a:prstGeom prst="roundRect">
            <a:avLst>
              <a:gd name="adj" fmla="val 5558"/>
            </a:avLst>
          </a:prstGeom>
          <a:solidFill>
            <a:srgbClr val="181930"/>
          </a:solidFill>
          <a:ln/>
        </p:spPr>
      </p:sp>
      <p:sp>
        <p:nvSpPr>
          <p:cNvPr id="43" name="Text 41"/>
          <p:cNvSpPr/>
          <p:nvPr/>
        </p:nvSpPr>
        <p:spPr>
          <a:xfrm>
            <a:off x="3646884" y="9007078"/>
            <a:ext cx="7336631" cy="148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width: 50%;</a:t>
            </a:r>
            <a:endParaRPr lang="en-US" sz="950" dirty="0"/>
          </a:p>
        </p:txBody>
      </p:sp>
      <p:sp>
        <p:nvSpPr>
          <p:cNvPr id="44" name="Text 42"/>
          <p:cNvSpPr/>
          <p:nvPr/>
        </p:nvSpPr>
        <p:spPr>
          <a:xfrm>
            <a:off x="3529608" y="9317117"/>
            <a:ext cx="7571184" cy="148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Means 50% of parent element width.</a:t>
            </a:r>
            <a:endParaRPr lang="en-US" sz="950" dirty="0"/>
          </a:p>
        </p:txBody>
      </p:sp>
      <p:sp>
        <p:nvSpPr>
          <p:cNvPr id="45" name="Text 43"/>
          <p:cNvSpPr/>
          <p:nvPr/>
        </p:nvSpPr>
        <p:spPr>
          <a:xfrm>
            <a:off x="3529608" y="9557742"/>
            <a:ext cx="2352556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🔹</a:t>
            </a:r>
            <a:r>
              <a:rPr lang="en-US" sz="12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max-width and min-width</a:t>
            </a:r>
            <a:endParaRPr lang="en-US" sz="1250" dirty="0"/>
          </a:p>
        </p:txBody>
      </p:sp>
      <p:sp>
        <p:nvSpPr>
          <p:cNvPr id="46" name="Shape 44"/>
          <p:cNvSpPr/>
          <p:nvPr/>
        </p:nvSpPr>
        <p:spPr>
          <a:xfrm>
            <a:off x="3529608" y="9863495"/>
            <a:ext cx="7571184" cy="481251"/>
          </a:xfrm>
          <a:prstGeom prst="roundRect">
            <a:avLst>
              <a:gd name="adj" fmla="val 10773"/>
            </a:avLst>
          </a:prstGeom>
          <a:solidFill>
            <a:srgbClr val="181930"/>
          </a:solidFill>
          <a:ln/>
        </p:spPr>
      </p:sp>
      <p:sp>
        <p:nvSpPr>
          <p:cNvPr id="47" name="Shape 45"/>
          <p:cNvSpPr/>
          <p:nvPr/>
        </p:nvSpPr>
        <p:spPr>
          <a:xfrm>
            <a:off x="3523536" y="9863495"/>
            <a:ext cx="7583329" cy="481251"/>
          </a:xfrm>
          <a:prstGeom prst="roundRect">
            <a:avLst>
              <a:gd name="adj" fmla="val 3848"/>
            </a:avLst>
          </a:prstGeom>
          <a:solidFill>
            <a:srgbClr val="181930"/>
          </a:solidFill>
          <a:ln/>
        </p:spPr>
      </p:sp>
      <p:sp>
        <p:nvSpPr>
          <p:cNvPr id="48" name="Text 46"/>
          <p:cNvSpPr/>
          <p:nvPr/>
        </p:nvSpPr>
        <p:spPr>
          <a:xfrm>
            <a:off x="3646884" y="9956006"/>
            <a:ext cx="7336631" cy="296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max-width: 600px;</a:t>
            </a:r>
            <a:endParaRPr lang="en-US" sz="950" dirty="0"/>
          </a:p>
          <a:p>
            <a:pPr marL="0" indent="0" algn="l">
              <a:lnSpc>
                <a:spcPts val="11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min-width: 200px;</a:t>
            </a:r>
            <a:endParaRPr lang="en-US" sz="950" dirty="0"/>
          </a:p>
        </p:txBody>
      </p:sp>
      <p:sp>
        <p:nvSpPr>
          <p:cNvPr id="49" name="Text 47"/>
          <p:cNvSpPr/>
          <p:nvPr/>
        </p:nvSpPr>
        <p:spPr>
          <a:xfrm>
            <a:off x="3529608" y="10414159"/>
            <a:ext cx="7571184" cy="148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Used for responsive design.</a:t>
            </a:r>
            <a:endParaRPr lang="en-US" sz="950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6616" y="7491054"/>
            <a:ext cx="2153784" cy="6191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82021" y="1057513"/>
            <a:ext cx="3937040" cy="492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5️⃣</a:t>
            </a:r>
            <a:r>
              <a:rPr lang="en-US" sz="31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CSS Height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1882021" y="1600438"/>
            <a:ext cx="2362200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🔹</a:t>
            </a:r>
            <a:r>
              <a:rPr lang="en-US" sz="1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Concept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1882021" y="2086332"/>
            <a:ext cx="10866239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Height defines how tall an element is.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1882021" y="2472690"/>
            <a:ext cx="10866239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Unlike width, height should be used carefully.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1882021" y="2859048"/>
            <a:ext cx="10866239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Why?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1882021" y="3245406"/>
            <a:ext cx="10866239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Because content may grow and overflow.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1882021" y="3679388"/>
            <a:ext cx="2362200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🔹</a:t>
            </a:r>
            <a:r>
              <a:rPr lang="en-US" sz="1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Best Practice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882021" y="4165283"/>
            <a:ext cx="10866239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Instead of fixed height, use: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1882021" y="4551640"/>
            <a:ext cx="10866239" cy="561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min-height</a:t>
            </a:r>
            <a:endParaRPr lang="en-US" sz="1350" dirty="0"/>
          </a:p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max-height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1882021" y="5303877"/>
            <a:ext cx="2438638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🔹</a:t>
            </a:r>
            <a:r>
              <a:rPr lang="en-US" sz="1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Overflow Problem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1882021" y="5789771"/>
            <a:ext cx="10866239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If height is fixed and content is larger:</a:t>
            </a:r>
            <a:endParaRPr lang="en-US" sz="1350" dirty="0"/>
          </a:p>
        </p:txBody>
      </p:sp>
      <p:sp>
        <p:nvSpPr>
          <p:cNvPr id="13" name="Shape 11"/>
          <p:cNvSpPr/>
          <p:nvPr/>
        </p:nvSpPr>
        <p:spPr>
          <a:xfrm>
            <a:off x="1882021" y="6176129"/>
            <a:ext cx="10866239" cy="995839"/>
          </a:xfrm>
          <a:prstGeom prst="roundRect">
            <a:avLst>
              <a:gd name="adj" fmla="val 7472"/>
            </a:avLst>
          </a:prstGeom>
          <a:solidFill>
            <a:srgbClr val="181930"/>
          </a:solidFill>
          <a:ln/>
        </p:spPr>
      </p:sp>
      <p:sp>
        <p:nvSpPr>
          <p:cNvPr id="14" name="Shape 12"/>
          <p:cNvSpPr/>
          <p:nvPr/>
        </p:nvSpPr>
        <p:spPr>
          <a:xfrm>
            <a:off x="1873210" y="6176129"/>
            <a:ext cx="10883860" cy="995839"/>
          </a:xfrm>
          <a:prstGeom prst="roundRect">
            <a:avLst>
              <a:gd name="adj" fmla="val 2669"/>
            </a:avLst>
          </a:prstGeom>
          <a:solidFill>
            <a:srgbClr val="181930"/>
          </a:solidFill>
          <a:ln/>
        </p:spPr>
      </p:sp>
      <p:sp>
        <p:nvSpPr>
          <p:cNvPr id="15" name="Text 13"/>
          <p:cNvSpPr/>
          <p:nvPr/>
        </p:nvSpPr>
        <p:spPr>
          <a:xfrm>
            <a:off x="2050375" y="6309003"/>
            <a:ext cx="10529530" cy="7300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overflow: hidden;</a:t>
            </a:r>
            <a:endParaRPr lang="en-US" sz="1350" dirty="0"/>
          </a:p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overflow: scroll;</a:t>
            </a:r>
            <a:endParaRPr lang="en-US" sz="1350" dirty="0"/>
          </a:p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overflow: auto;</a:t>
            </a:r>
            <a:endParaRPr lang="en-US" sz="135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6616" y="7491054"/>
            <a:ext cx="2153784" cy="6191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85398" y="1300043"/>
            <a:ext cx="3372683" cy="373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6️⃣</a:t>
            </a:r>
            <a:r>
              <a:rPr lang="en-US" sz="23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CSS Text Properties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3185398" y="1820823"/>
            <a:ext cx="8259485" cy="166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Text properties control the appearance of written content.</a:t>
            </a:r>
            <a:endParaRPr lang="en-US" sz="1050" dirty="0"/>
          </a:p>
        </p:txBody>
      </p:sp>
      <p:sp>
        <p:nvSpPr>
          <p:cNvPr id="4" name="Shape 2"/>
          <p:cNvSpPr/>
          <p:nvPr/>
        </p:nvSpPr>
        <p:spPr>
          <a:xfrm>
            <a:off x="3185398" y="2069902"/>
            <a:ext cx="2704267" cy="2088833"/>
          </a:xfrm>
          <a:prstGeom prst="roundRect">
            <a:avLst>
              <a:gd name="adj" fmla="val 3502"/>
            </a:avLst>
          </a:prstGeom>
          <a:solidFill>
            <a:srgbClr val="0B0C23">
              <a:alpha val="95000"/>
            </a:srgbClr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3170158" y="2069902"/>
            <a:ext cx="60960" cy="2088833"/>
          </a:xfrm>
          <a:prstGeom prst="roundRect">
            <a:avLst>
              <a:gd name="adj" fmla="val 92782"/>
            </a:avLst>
          </a:prstGeom>
          <a:solidFill>
            <a:srgbClr val="A95B95"/>
          </a:solidFill>
          <a:ln/>
        </p:spPr>
      </p:sp>
      <p:sp>
        <p:nvSpPr>
          <p:cNvPr id="6" name="Text 4"/>
          <p:cNvSpPr/>
          <p:nvPr/>
        </p:nvSpPr>
        <p:spPr>
          <a:xfrm>
            <a:off x="3381018" y="2219801"/>
            <a:ext cx="1496258" cy="187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🔹</a:t>
            </a: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Text Color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381018" y="2489478"/>
            <a:ext cx="2358747" cy="368379"/>
          </a:xfrm>
          <a:prstGeom prst="roundRect">
            <a:avLst>
              <a:gd name="adj" fmla="val 15354"/>
            </a:avLst>
          </a:prstGeom>
          <a:solidFill>
            <a:srgbClr val="181930"/>
          </a:solidFill>
          <a:ln/>
        </p:spPr>
      </p:sp>
      <p:sp>
        <p:nvSpPr>
          <p:cNvPr id="8" name="Shape 6"/>
          <p:cNvSpPr/>
          <p:nvPr/>
        </p:nvSpPr>
        <p:spPr>
          <a:xfrm>
            <a:off x="3374350" y="2489478"/>
            <a:ext cx="2372082" cy="368379"/>
          </a:xfrm>
          <a:prstGeom prst="roundRect">
            <a:avLst>
              <a:gd name="adj" fmla="val 5483"/>
            </a:avLst>
          </a:prstGeom>
          <a:solidFill>
            <a:srgbClr val="181930"/>
          </a:solidFill>
          <a:ln/>
        </p:spPr>
      </p:sp>
      <p:sp>
        <p:nvSpPr>
          <p:cNvPr id="9" name="Text 7"/>
          <p:cNvSpPr/>
          <p:nvPr/>
        </p:nvSpPr>
        <p:spPr>
          <a:xfrm>
            <a:off x="3509010" y="2590443"/>
            <a:ext cx="2102763" cy="166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4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color: red;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3381018" y="2940487"/>
            <a:ext cx="2358747" cy="166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Accepts: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3381018" y="3150989"/>
            <a:ext cx="2358747" cy="550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Color names</a:t>
            </a:r>
            <a:endParaRPr lang="en-US" sz="1400" dirty="0"/>
          </a:p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HEX codes</a:t>
            </a:r>
            <a:endParaRPr lang="en-US" sz="1400" dirty="0"/>
          </a:p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RGB values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5963007" y="2069902"/>
            <a:ext cx="2704267" cy="2088833"/>
          </a:xfrm>
          <a:prstGeom prst="roundRect">
            <a:avLst>
              <a:gd name="adj" fmla="val 3502"/>
            </a:avLst>
          </a:prstGeom>
          <a:solidFill>
            <a:srgbClr val="0B0C23">
              <a:alpha val="95000"/>
            </a:srgbClr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5947767" y="2069902"/>
            <a:ext cx="60960" cy="2088833"/>
          </a:xfrm>
          <a:prstGeom prst="roundRect">
            <a:avLst>
              <a:gd name="adj" fmla="val 92782"/>
            </a:avLst>
          </a:prstGeom>
          <a:solidFill>
            <a:srgbClr val="A95B95"/>
          </a:solidFill>
          <a:ln/>
        </p:spPr>
      </p:sp>
      <p:sp>
        <p:nvSpPr>
          <p:cNvPr id="14" name="Text 12"/>
          <p:cNvSpPr/>
          <p:nvPr/>
        </p:nvSpPr>
        <p:spPr>
          <a:xfrm>
            <a:off x="6158627" y="2219801"/>
            <a:ext cx="1496258" cy="187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🔹</a:t>
            </a: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Text Alignment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158627" y="2489478"/>
            <a:ext cx="2358747" cy="1034177"/>
          </a:xfrm>
          <a:prstGeom prst="roundRect">
            <a:avLst>
              <a:gd name="adj" fmla="val 5469"/>
            </a:avLst>
          </a:prstGeom>
          <a:solidFill>
            <a:srgbClr val="181930"/>
          </a:solidFill>
          <a:ln/>
        </p:spPr>
      </p:sp>
      <p:sp>
        <p:nvSpPr>
          <p:cNvPr id="16" name="Shape 14"/>
          <p:cNvSpPr/>
          <p:nvPr/>
        </p:nvSpPr>
        <p:spPr>
          <a:xfrm>
            <a:off x="6151959" y="2489478"/>
            <a:ext cx="2372082" cy="1034177"/>
          </a:xfrm>
          <a:prstGeom prst="roundRect">
            <a:avLst>
              <a:gd name="adj" fmla="val 1953"/>
            </a:avLst>
          </a:prstGeom>
          <a:solidFill>
            <a:srgbClr val="181930"/>
          </a:solidFill>
          <a:ln/>
        </p:spPr>
      </p:sp>
      <p:sp>
        <p:nvSpPr>
          <p:cNvPr id="17" name="Text 15"/>
          <p:cNvSpPr/>
          <p:nvPr/>
        </p:nvSpPr>
        <p:spPr>
          <a:xfrm>
            <a:off x="6286619" y="2590443"/>
            <a:ext cx="2102763" cy="832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4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text-align: </a:t>
            </a:r>
            <a:endParaRPr lang="en-US" sz="1400" dirty="0"/>
          </a:p>
          <a:p>
            <a:pPr marL="0" indent="0" algn="l">
              <a:lnSpc>
                <a:spcPts val="1300"/>
              </a:lnSpc>
              <a:buNone/>
            </a:pPr>
            <a:r>
              <a:rPr lang="en-US" sz="14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left; </a:t>
            </a:r>
            <a:endParaRPr lang="en-US" sz="1400" dirty="0"/>
          </a:p>
          <a:p>
            <a:pPr marL="0" indent="0" algn="l">
              <a:lnSpc>
                <a:spcPts val="1300"/>
              </a:lnSpc>
              <a:buNone/>
            </a:pPr>
            <a:r>
              <a:rPr lang="en-US" sz="14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center; </a:t>
            </a:r>
            <a:endParaRPr lang="en-US" sz="1400" dirty="0"/>
          </a:p>
          <a:p>
            <a:pPr marL="0" indent="0" algn="l">
              <a:lnSpc>
                <a:spcPts val="1300"/>
              </a:lnSpc>
              <a:buNone/>
            </a:pPr>
            <a:r>
              <a:rPr lang="en-US" sz="14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right; </a:t>
            </a:r>
            <a:endParaRPr lang="en-US" sz="1400" dirty="0"/>
          </a:p>
          <a:p>
            <a:pPr marL="0" indent="0" algn="l">
              <a:lnSpc>
                <a:spcPts val="1300"/>
              </a:lnSpc>
              <a:buNone/>
            </a:pPr>
            <a:r>
              <a:rPr lang="en-US" sz="14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justify;</a:t>
            </a:r>
            <a:endParaRPr lang="en-US" sz="1400" dirty="0"/>
          </a:p>
        </p:txBody>
      </p:sp>
      <p:sp>
        <p:nvSpPr>
          <p:cNvPr id="18" name="Shape 16"/>
          <p:cNvSpPr/>
          <p:nvPr/>
        </p:nvSpPr>
        <p:spPr>
          <a:xfrm>
            <a:off x="8740616" y="2069902"/>
            <a:ext cx="2704267" cy="2088833"/>
          </a:xfrm>
          <a:prstGeom prst="roundRect">
            <a:avLst>
              <a:gd name="adj" fmla="val 3502"/>
            </a:avLst>
          </a:prstGeom>
          <a:solidFill>
            <a:srgbClr val="0B0C23">
              <a:alpha val="95000"/>
            </a:srgbClr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8725376" y="2069902"/>
            <a:ext cx="60960" cy="2088833"/>
          </a:xfrm>
          <a:prstGeom prst="roundRect">
            <a:avLst>
              <a:gd name="adj" fmla="val 92782"/>
            </a:avLst>
          </a:prstGeom>
          <a:solidFill>
            <a:srgbClr val="A95B95"/>
          </a:solidFill>
          <a:ln/>
        </p:spPr>
      </p:sp>
      <p:sp>
        <p:nvSpPr>
          <p:cNvPr id="20" name="Text 18"/>
          <p:cNvSpPr/>
          <p:nvPr/>
        </p:nvSpPr>
        <p:spPr>
          <a:xfrm>
            <a:off x="8936236" y="2219801"/>
            <a:ext cx="1496258" cy="187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🔹</a:t>
            </a: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Text Decoration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8936236" y="2489478"/>
            <a:ext cx="2358747" cy="867727"/>
          </a:xfrm>
          <a:prstGeom prst="roundRect">
            <a:avLst>
              <a:gd name="adj" fmla="val 6518"/>
            </a:avLst>
          </a:prstGeom>
          <a:solidFill>
            <a:srgbClr val="181930"/>
          </a:solidFill>
          <a:ln/>
        </p:spPr>
      </p:sp>
      <p:sp>
        <p:nvSpPr>
          <p:cNvPr id="22" name="Shape 20"/>
          <p:cNvSpPr/>
          <p:nvPr/>
        </p:nvSpPr>
        <p:spPr>
          <a:xfrm>
            <a:off x="8929568" y="2489478"/>
            <a:ext cx="2372082" cy="867727"/>
          </a:xfrm>
          <a:prstGeom prst="roundRect">
            <a:avLst>
              <a:gd name="adj" fmla="val 2328"/>
            </a:avLst>
          </a:prstGeom>
          <a:solidFill>
            <a:srgbClr val="181930"/>
          </a:solidFill>
          <a:ln/>
        </p:spPr>
      </p:sp>
      <p:sp>
        <p:nvSpPr>
          <p:cNvPr id="23" name="Text 21"/>
          <p:cNvSpPr/>
          <p:nvPr/>
        </p:nvSpPr>
        <p:spPr>
          <a:xfrm>
            <a:off x="9064228" y="2590443"/>
            <a:ext cx="2102763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text-decoration: </a:t>
            </a:r>
            <a:endParaRPr lang="en-US" sz="1050" dirty="0"/>
          </a:p>
          <a:p>
            <a:pPr marL="0" indent="0" algn="l">
              <a:lnSpc>
                <a:spcPts val="1300"/>
              </a:lnSpc>
              <a:buNone/>
            </a:pPr>
            <a:r>
              <a:rPr lang="en-US" sz="10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underline; </a:t>
            </a:r>
            <a:endParaRPr lang="en-US" sz="1050" dirty="0"/>
          </a:p>
          <a:p>
            <a:pPr marL="0" indent="0" algn="l">
              <a:lnSpc>
                <a:spcPts val="1300"/>
              </a:lnSpc>
              <a:buNone/>
            </a:pPr>
            <a:r>
              <a:rPr lang="en-US" sz="10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line-through; </a:t>
            </a:r>
            <a:endParaRPr lang="en-US" sz="1050" dirty="0"/>
          </a:p>
          <a:p>
            <a:pPr marL="0" indent="0" algn="l">
              <a:lnSpc>
                <a:spcPts val="1300"/>
              </a:lnSpc>
              <a:buNone/>
            </a:pPr>
            <a:r>
              <a:rPr lang="en-US" sz="10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none;</a:t>
            </a:r>
            <a:endParaRPr lang="en-US" sz="1050" dirty="0"/>
          </a:p>
        </p:txBody>
      </p:sp>
      <p:sp>
        <p:nvSpPr>
          <p:cNvPr id="24" name="Text 22"/>
          <p:cNvSpPr/>
          <p:nvPr/>
        </p:nvSpPr>
        <p:spPr>
          <a:xfrm>
            <a:off x="8936236" y="3439835"/>
            <a:ext cx="2358747" cy="166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Used for:</a:t>
            </a:r>
            <a:endParaRPr lang="en-US" sz="1050" dirty="0"/>
          </a:p>
        </p:txBody>
      </p:sp>
      <p:sp>
        <p:nvSpPr>
          <p:cNvPr id="25" name="Text 23"/>
          <p:cNvSpPr/>
          <p:nvPr/>
        </p:nvSpPr>
        <p:spPr>
          <a:xfrm>
            <a:off x="8936236" y="3650337"/>
            <a:ext cx="2358747" cy="358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Links</a:t>
            </a:r>
            <a:endParaRPr lang="en-US" sz="1050" dirty="0"/>
          </a:p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Emphasis</a:t>
            </a:r>
            <a:endParaRPr lang="en-US" sz="1050" dirty="0"/>
          </a:p>
        </p:txBody>
      </p:sp>
      <p:sp>
        <p:nvSpPr>
          <p:cNvPr id="26" name="Shape 24"/>
          <p:cNvSpPr/>
          <p:nvPr/>
        </p:nvSpPr>
        <p:spPr>
          <a:xfrm>
            <a:off x="3185398" y="4232077"/>
            <a:ext cx="2704267" cy="1437203"/>
          </a:xfrm>
          <a:prstGeom prst="roundRect">
            <a:avLst>
              <a:gd name="adj" fmla="val 5090"/>
            </a:avLst>
          </a:prstGeom>
          <a:solidFill>
            <a:srgbClr val="0B0C23">
              <a:alpha val="95000"/>
            </a:srgbClr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3170158" y="4232077"/>
            <a:ext cx="60960" cy="1437203"/>
          </a:xfrm>
          <a:prstGeom prst="roundRect">
            <a:avLst>
              <a:gd name="adj" fmla="val 92782"/>
            </a:avLst>
          </a:prstGeom>
          <a:solidFill>
            <a:srgbClr val="A95B95"/>
          </a:solidFill>
          <a:ln/>
        </p:spPr>
      </p:sp>
      <p:sp>
        <p:nvSpPr>
          <p:cNvPr id="28" name="Text 26"/>
          <p:cNvSpPr/>
          <p:nvPr/>
        </p:nvSpPr>
        <p:spPr>
          <a:xfrm>
            <a:off x="3381018" y="4381976"/>
            <a:ext cx="1496258" cy="187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🔹</a:t>
            </a: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Text Transform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3381018" y="4651653"/>
            <a:ext cx="2358747" cy="867727"/>
          </a:xfrm>
          <a:prstGeom prst="roundRect">
            <a:avLst>
              <a:gd name="adj" fmla="val 6518"/>
            </a:avLst>
          </a:prstGeom>
          <a:solidFill>
            <a:srgbClr val="181930"/>
          </a:solidFill>
          <a:ln/>
        </p:spPr>
      </p:sp>
      <p:sp>
        <p:nvSpPr>
          <p:cNvPr id="30" name="Shape 28"/>
          <p:cNvSpPr/>
          <p:nvPr/>
        </p:nvSpPr>
        <p:spPr>
          <a:xfrm>
            <a:off x="3374350" y="4651653"/>
            <a:ext cx="2372082" cy="867727"/>
          </a:xfrm>
          <a:prstGeom prst="roundRect">
            <a:avLst>
              <a:gd name="adj" fmla="val 2328"/>
            </a:avLst>
          </a:prstGeom>
          <a:solidFill>
            <a:srgbClr val="181930"/>
          </a:solidFill>
          <a:ln/>
        </p:spPr>
      </p:sp>
      <p:sp>
        <p:nvSpPr>
          <p:cNvPr id="31" name="Text 29"/>
          <p:cNvSpPr/>
          <p:nvPr/>
        </p:nvSpPr>
        <p:spPr>
          <a:xfrm>
            <a:off x="3509010" y="4752618"/>
            <a:ext cx="2102763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4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text-transform: </a:t>
            </a:r>
            <a:endParaRPr lang="en-US" sz="1400" dirty="0"/>
          </a:p>
          <a:p>
            <a:pPr marL="0" indent="0" algn="l">
              <a:lnSpc>
                <a:spcPts val="1300"/>
              </a:lnSpc>
              <a:buNone/>
            </a:pPr>
            <a:r>
              <a:rPr lang="en-US" sz="14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uppercase; </a:t>
            </a:r>
            <a:endParaRPr lang="en-US" sz="1400" dirty="0"/>
          </a:p>
          <a:p>
            <a:pPr marL="0" indent="0" algn="l">
              <a:lnSpc>
                <a:spcPts val="1300"/>
              </a:lnSpc>
              <a:buNone/>
            </a:pPr>
            <a:r>
              <a:rPr lang="en-US" sz="14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lowercase; </a:t>
            </a:r>
            <a:endParaRPr lang="en-US" sz="1400" dirty="0"/>
          </a:p>
          <a:p>
            <a:pPr marL="0" indent="0" algn="l">
              <a:lnSpc>
                <a:spcPts val="1300"/>
              </a:lnSpc>
              <a:buNone/>
            </a:pPr>
            <a:r>
              <a:rPr lang="en-US" sz="14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capitalize;</a:t>
            </a:r>
            <a:endParaRPr lang="en-US" sz="1400" dirty="0"/>
          </a:p>
        </p:txBody>
      </p:sp>
      <p:sp>
        <p:nvSpPr>
          <p:cNvPr id="32" name="Shape 30"/>
          <p:cNvSpPr/>
          <p:nvPr/>
        </p:nvSpPr>
        <p:spPr>
          <a:xfrm>
            <a:off x="5963007" y="4232077"/>
            <a:ext cx="2704267" cy="1437203"/>
          </a:xfrm>
          <a:prstGeom prst="roundRect">
            <a:avLst>
              <a:gd name="adj" fmla="val 5090"/>
            </a:avLst>
          </a:prstGeom>
          <a:solidFill>
            <a:srgbClr val="0B0C23">
              <a:alpha val="95000"/>
            </a:srgbClr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33" name="Shape 31"/>
          <p:cNvSpPr/>
          <p:nvPr/>
        </p:nvSpPr>
        <p:spPr>
          <a:xfrm>
            <a:off x="5947767" y="4232077"/>
            <a:ext cx="60960" cy="1437203"/>
          </a:xfrm>
          <a:prstGeom prst="roundRect">
            <a:avLst>
              <a:gd name="adj" fmla="val 92782"/>
            </a:avLst>
          </a:prstGeom>
          <a:solidFill>
            <a:srgbClr val="A95B95"/>
          </a:solidFill>
          <a:ln/>
        </p:spPr>
      </p:sp>
      <p:sp>
        <p:nvSpPr>
          <p:cNvPr id="34" name="Text 32"/>
          <p:cNvSpPr/>
          <p:nvPr/>
        </p:nvSpPr>
        <p:spPr>
          <a:xfrm>
            <a:off x="6158627" y="4381976"/>
            <a:ext cx="1496258" cy="187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🔹</a:t>
            </a: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Line Height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158627" y="4613077"/>
            <a:ext cx="2358747" cy="166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Controls vertical spacing between lines.</a:t>
            </a:r>
            <a:endParaRPr lang="en-US" sz="1400" dirty="0"/>
          </a:p>
        </p:txBody>
      </p:sp>
      <p:sp>
        <p:nvSpPr>
          <p:cNvPr id="36" name="Shape 34"/>
          <p:cNvSpPr/>
          <p:nvPr/>
        </p:nvSpPr>
        <p:spPr>
          <a:xfrm>
            <a:off x="6158627" y="4862155"/>
            <a:ext cx="2358747" cy="368379"/>
          </a:xfrm>
          <a:prstGeom prst="roundRect">
            <a:avLst>
              <a:gd name="adj" fmla="val 15354"/>
            </a:avLst>
          </a:prstGeom>
          <a:solidFill>
            <a:srgbClr val="181930"/>
          </a:solidFill>
          <a:ln/>
        </p:spPr>
      </p:sp>
      <p:sp>
        <p:nvSpPr>
          <p:cNvPr id="37" name="Shape 35"/>
          <p:cNvSpPr/>
          <p:nvPr/>
        </p:nvSpPr>
        <p:spPr>
          <a:xfrm>
            <a:off x="6151959" y="4862155"/>
            <a:ext cx="2372082" cy="368379"/>
          </a:xfrm>
          <a:prstGeom prst="roundRect">
            <a:avLst>
              <a:gd name="adj" fmla="val 5483"/>
            </a:avLst>
          </a:prstGeom>
          <a:solidFill>
            <a:srgbClr val="181930"/>
          </a:solidFill>
          <a:ln/>
        </p:spPr>
      </p:sp>
      <p:sp>
        <p:nvSpPr>
          <p:cNvPr id="38" name="Text 36"/>
          <p:cNvSpPr/>
          <p:nvPr/>
        </p:nvSpPr>
        <p:spPr>
          <a:xfrm>
            <a:off x="6286619" y="4963120"/>
            <a:ext cx="2102763" cy="166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4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line-height: 1.6;</a:t>
            </a:r>
            <a:endParaRPr lang="en-US" sz="1400" dirty="0"/>
          </a:p>
        </p:txBody>
      </p:sp>
      <p:sp>
        <p:nvSpPr>
          <p:cNvPr id="39" name="Text 37"/>
          <p:cNvSpPr/>
          <p:nvPr/>
        </p:nvSpPr>
        <p:spPr>
          <a:xfrm>
            <a:off x="6158627" y="5313164"/>
            <a:ext cx="2358747" cy="166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Improves readability.</a:t>
            </a:r>
            <a:endParaRPr lang="en-US" sz="1400" dirty="0"/>
          </a:p>
        </p:txBody>
      </p:sp>
      <p:sp>
        <p:nvSpPr>
          <p:cNvPr id="40" name="Shape 38"/>
          <p:cNvSpPr/>
          <p:nvPr/>
        </p:nvSpPr>
        <p:spPr>
          <a:xfrm>
            <a:off x="8740616" y="4232077"/>
            <a:ext cx="2704267" cy="1437203"/>
          </a:xfrm>
          <a:prstGeom prst="roundRect">
            <a:avLst>
              <a:gd name="adj" fmla="val 5090"/>
            </a:avLst>
          </a:prstGeom>
          <a:solidFill>
            <a:srgbClr val="0B0C23">
              <a:alpha val="95000"/>
            </a:srgbClr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41" name="Shape 39"/>
          <p:cNvSpPr/>
          <p:nvPr/>
        </p:nvSpPr>
        <p:spPr>
          <a:xfrm>
            <a:off x="8725376" y="4232077"/>
            <a:ext cx="60960" cy="1437203"/>
          </a:xfrm>
          <a:prstGeom prst="roundRect">
            <a:avLst>
              <a:gd name="adj" fmla="val 92782"/>
            </a:avLst>
          </a:prstGeom>
          <a:solidFill>
            <a:srgbClr val="A95B95"/>
          </a:solidFill>
          <a:ln/>
        </p:spPr>
      </p:sp>
      <p:sp>
        <p:nvSpPr>
          <p:cNvPr id="42" name="Text 40"/>
          <p:cNvSpPr/>
          <p:nvPr/>
        </p:nvSpPr>
        <p:spPr>
          <a:xfrm>
            <a:off x="8936236" y="4381976"/>
            <a:ext cx="1496258" cy="187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🔹</a:t>
            </a: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Letter Spacing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936236" y="4651653"/>
            <a:ext cx="2358747" cy="368379"/>
          </a:xfrm>
          <a:prstGeom prst="roundRect">
            <a:avLst>
              <a:gd name="adj" fmla="val 15354"/>
            </a:avLst>
          </a:prstGeom>
          <a:solidFill>
            <a:srgbClr val="181930"/>
          </a:solidFill>
          <a:ln/>
        </p:spPr>
      </p:sp>
      <p:sp>
        <p:nvSpPr>
          <p:cNvPr id="44" name="Shape 42"/>
          <p:cNvSpPr/>
          <p:nvPr/>
        </p:nvSpPr>
        <p:spPr>
          <a:xfrm>
            <a:off x="8929568" y="4651653"/>
            <a:ext cx="2372082" cy="368379"/>
          </a:xfrm>
          <a:prstGeom prst="roundRect">
            <a:avLst>
              <a:gd name="adj" fmla="val 5483"/>
            </a:avLst>
          </a:prstGeom>
          <a:solidFill>
            <a:srgbClr val="181930"/>
          </a:solidFill>
          <a:ln/>
        </p:spPr>
      </p:sp>
      <p:sp>
        <p:nvSpPr>
          <p:cNvPr id="45" name="Text 43"/>
          <p:cNvSpPr/>
          <p:nvPr/>
        </p:nvSpPr>
        <p:spPr>
          <a:xfrm>
            <a:off x="9064228" y="4752618"/>
            <a:ext cx="2102763" cy="166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letter-spacing: 2px;</a:t>
            </a:r>
            <a:endParaRPr lang="en-US" sz="1050" dirty="0"/>
          </a:p>
        </p:txBody>
      </p:sp>
      <p:sp>
        <p:nvSpPr>
          <p:cNvPr id="46" name="Shape 44"/>
          <p:cNvSpPr/>
          <p:nvPr/>
        </p:nvSpPr>
        <p:spPr>
          <a:xfrm>
            <a:off x="3185398" y="5742623"/>
            <a:ext cx="2704267" cy="1186934"/>
          </a:xfrm>
          <a:prstGeom prst="roundRect">
            <a:avLst>
              <a:gd name="adj" fmla="val 6163"/>
            </a:avLst>
          </a:prstGeom>
          <a:solidFill>
            <a:srgbClr val="0B0C23">
              <a:alpha val="95000"/>
            </a:srgbClr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47" name="Shape 45"/>
          <p:cNvSpPr/>
          <p:nvPr/>
        </p:nvSpPr>
        <p:spPr>
          <a:xfrm>
            <a:off x="3170158" y="5742623"/>
            <a:ext cx="60960" cy="1186934"/>
          </a:xfrm>
          <a:prstGeom prst="roundRect">
            <a:avLst>
              <a:gd name="adj" fmla="val 92782"/>
            </a:avLst>
          </a:prstGeom>
          <a:solidFill>
            <a:srgbClr val="A95B95"/>
          </a:solidFill>
          <a:ln/>
        </p:spPr>
      </p:sp>
      <p:sp>
        <p:nvSpPr>
          <p:cNvPr id="48" name="Text 46"/>
          <p:cNvSpPr/>
          <p:nvPr/>
        </p:nvSpPr>
        <p:spPr>
          <a:xfrm>
            <a:off x="3381018" y="5892522"/>
            <a:ext cx="1496258" cy="187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🔹</a:t>
            </a: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Text Shadow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3381018" y="6162199"/>
            <a:ext cx="2358747" cy="368379"/>
          </a:xfrm>
          <a:prstGeom prst="roundRect">
            <a:avLst>
              <a:gd name="adj" fmla="val 15354"/>
            </a:avLst>
          </a:prstGeom>
          <a:solidFill>
            <a:srgbClr val="181930"/>
          </a:solidFill>
          <a:ln/>
        </p:spPr>
      </p:sp>
      <p:sp>
        <p:nvSpPr>
          <p:cNvPr id="50" name="Shape 48"/>
          <p:cNvSpPr/>
          <p:nvPr/>
        </p:nvSpPr>
        <p:spPr>
          <a:xfrm>
            <a:off x="3374350" y="6162199"/>
            <a:ext cx="2372082" cy="368379"/>
          </a:xfrm>
          <a:prstGeom prst="roundRect">
            <a:avLst>
              <a:gd name="adj" fmla="val 5483"/>
            </a:avLst>
          </a:prstGeom>
          <a:solidFill>
            <a:srgbClr val="181930"/>
          </a:solidFill>
          <a:ln/>
        </p:spPr>
      </p:sp>
      <p:sp>
        <p:nvSpPr>
          <p:cNvPr id="51" name="Text 49"/>
          <p:cNvSpPr/>
          <p:nvPr/>
        </p:nvSpPr>
        <p:spPr>
          <a:xfrm>
            <a:off x="3509010" y="6263164"/>
            <a:ext cx="2102763" cy="166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4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text-shadow: 2px 2px 5px gray;</a:t>
            </a:r>
            <a:endParaRPr lang="en-US" sz="1400" dirty="0"/>
          </a:p>
        </p:txBody>
      </p:sp>
      <p:sp>
        <p:nvSpPr>
          <p:cNvPr id="52" name="Text 50"/>
          <p:cNvSpPr/>
          <p:nvPr/>
        </p:nvSpPr>
        <p:spPr>
          <a:xfrm>
            <a:off x="3381018" y="6613207"/>
            <a:ext cx="2358747" cy="166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Adds visual effect.</a:t>
            </a:r>
            <a:endParaRPr lang="en-US" sz="1050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6616" y="7491054"/>
            <a:ext cx="2153784" cy="6191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29608" y="50887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7️⃣</a:t>
            </a: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CSS Fonts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3529608" y="975122"/>
            <a:ext cx="7571184" cy="148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Fonts determine how text looks stylistically.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3529608" y="1215747"/>
            <a:ext cx="1645920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🔹</a:t>
            </a:r>
            <a:r>
              <a:rPr lang="en-US" sz="12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Font Family</a:t>
            </a:r>
            <a:endParaRPr lang="en-US" sz="1250" dirty="0"/>
          </a:p>
        </p:txBody>
      </p:sp>
      <p:sp>
        <p:nvSpPr>
          <p:cNvPr id="5" name="Shape 3"/>
          <p:cNvSpPr/>
          <p:nvPr/>
        </p:nvSpPr>
        <p:spPr>
          <a:xfrm>
            <a:off x="3529608" y="1521500"/>
            <a:ext cx="7571184" cy="333137"/>
          </a:xfrm>
          <a:prstGeom prst="roundRect">
            <a:avLst>
              <a:gd name="adj" fmla="val 15563"/>
            </a:avLst>
          </a:prstGeom>
          <a:solidFill>
            <a:srgbClr val="181930"/>
          </a:solidFill>
          <a:ln/>
        </p:spPr>
      </p:sp>
      <p:sp>
        <p:nvSpPr>
          <p:cNvPr id="6" name="Shape 4"/>
          <p:cNvSpPr/>
          <p:nvPr/>
        </p:nvSpPr>
        <p:spPr>
          <a:xfrm>
            <a:off x="3523536" y="1521500"/>
            <a:ext cx="7583329" cy="333137"/>
          </a:xfrm>
          <a:prstGeom prst="roundRect">
            <a:avLst>
              <a:gd name="adj" fmla="val 5558"/>
            </a:avLst>
          </a:prstGeom>
          <a:solidFill>
            <a:srgbClr val="181930"/>
          </a:solidFill>
          <a:ln/>
        </p:spPr>
      </p:sp>
      <p:sp>
        <p:nvSpPr>
          <p:cNvPr id="7" name="Text 5"/>
          <p:cNvSpPr/>
          <p:nvPr/>
        </p:nvSpPr>
        <p:spPr>
          <a:xfrm>
            <a:off x="3646884" y="1614011"/>
            <a:ext cx="7336631" cy="148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font-family: Arial, Helvetica, sans-serif;</a:t>
            </a:r>
            <a:endParaRPr lang="en-US" sz="950" dirty="0"/>
          </a:p>
        </p:txBody>
      </p:sp>
      <p:sp>
        <p:nvSpPr>
          <p:cNvPr id="8" name="Text 6"/>
          <p:cNvSpPr/>
          <p:nvPr/>
        </p:nvSpPr>
        <p:spPr>
          <a:xfrm>
            <a:off x="3529608" y="1924050"/>
            <a:ext cx="7571184" cy="148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Always provide fallback fonts.</a:t>
            </a:r>
            <a:endParaRPr lang="en-US" sz="950" dirty="0"/>
          </a:p>
        </p:txBody>
      </p:sp>
      <p:sp>
        <p:nvSpPr>
          <p:cNvPr id="9" name="Text 7"/>
          <p:cNvSpPr/>
          <p:nvPr/>
        </p:nvSpPr>
        <p:spPr>
          <a:xfrm>
            <a:off x="3529608" y="2164675"/>
            <a:ext cx="13716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Font Categories</a:t>
            </a:r>
            <a:endParaRPr lang="en-US" sz="1050" dirty="0"/>
          </a:p>
        </p:txBody>
      </p:sp>
      <p:sp>
        <p:nvSpPr>
          <p:cNvPr id="10" name="Text 8"/>
          <p:cNvSpPr/>
          <p:nvPr/>
        </p:nvSpPr>
        <p:spPr>
          <a:xfrm>
            <a:off x="3529608" y="2428637"/>
            <a:ext cx="7571184" cy="826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Serif</a:t>
            </a:r>
            <a:endParaRPr lang="en-US" sz="950" dirty="0"/>
          </a:p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Sans-serif</a:t>
            </a:r>
            <a:endParaRPr lang="en-US" sz="950" dirty="0"/>
          </a:p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Monospace</a:t>
            </a:r>
            <a:endParaRPr lang="en-US" sz="950" dirty="0"/>
          </a:p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Cursive</a:t>
            </a:r>
            <a:endParaRPr lang="en-US" sz="950" dirty="0"/>
          </a:p>
          <a:p>
            <a:pPr marL="342900" indent="-342900" algn="l">
              <a:lnSpc>
                <a:spcPts val="1150"/>
              </a:lnSpc>
              <a:buSzPct val="100000"/>
              <a:buChar char="•"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Fantasy</a:t>
            </a:r>
            <a:endParaRPr lang="en-US" sz="950" dirty="0"/>
          </a:p>
        </p:txBody>
      </p:sp>
      <p:sp>
        <p:nvSpPr>
          <p:cNvPr id="11" name="Text 9"/>
          <p:cNvSpPr/>
          <p:nvPr/>
        </p:nvSpPr>
        <p:spPr>
          <a:xfrm>
            <a:off x="3529608" y="3347918"/>
            <a:ext cx="1645920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🔹</a:t>
            </a:r>
            <a:r>
              <a:rPr lang="en-US" sz="12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Font Size</a:t>
            </a:r>
            <a:endParaRPr lang="en-US" sz="1250" dirty="0"/>
          </a:p>
        </p:txBody>
      </p:sp>
      <p:sp>
        <p:nvSpPr>
          <p:cNvPr id="12" name="Shape 10"/>
          <p:cNvSpPr/>
          <p:nvPr/>
        </p:nvSpPr>
        <p:spPr>
          <a:xfrm>
            <a:off x="3529608" y="3653671"/>
            <a:ext cx="7571184" cy="333137"/>
          </a:xfrm>
          <a:prstGeom prst="roundRect">
            <a:avLst>
              <a:gd name="adj" fmla="val 15563"/>
            </a:avLst>
          </a:prstGeom>
          <a:solidFill>
            <a:srgbClr val="181930"/>
          </a:solidFill>
          <a:ln/>
        </p:spPr>
      </p:sp>
      <p:sp>
        <p:nvSpPr>
          <p:cNvPr id="13" name="Shape 11"/>
          <p:cNvSpPr/>
          <p:nvPr/>
        </p:nvSpPr>
        <p:spPr>
          <a:xfrm>
            <a:off x="3523536" y="3653671"/>
            <a:ext cx="7583329" cy="333137"/>
          </a:xfrm>
          <a:prstGeom prst="roundRect">
            <a:avLst>
              <a:gd name="adj" fmla="val 5558"/>
            </a:avLst>
          </a:prstGeom>
          <a:solidFill>
            <a:srgbClr val="181930"/>
          </a:solidFill>
          <a:ln/>
        </p:spPr>
      </p:sp>
      <p:sp>
        <p:nvSpPr>
          <p:cNvPr id="14" name="Text 12"/>
          <p:cNvSpPr/>
          <p:nvPr/>
        </p:nvSpPr>
        <p:spPr>
          <a:xfrm>
            <a:off x="3646884" y="3746183"/>
            <a:ext cx="7336631" cy="148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font-size: 16px;</a:t>
            </a:r>
            <a:endParaRPr lang="en-US" sz="950" dirty="0"/>
          </a:p>
        </p:txBody>
      </p:sp>
      <p:sp>
        <p:nvSpPr>
          <p:cNvPr id="15" name="Text 13"/>
          <p:cNvSpPr/>
          <p:nvPr/>
        </p:nvSpPr>
        <p:spPr>
          <a:xfrm>
            <a:off x="3529608" y="4056221"/>
            <a:ext cx="7571184" cy="155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Best practice: Use </a:t>
            </a: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rem</a:t>
            </a: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for responsive design.</a:t>
            </a:r>
            <a:endParaRPr lang="en-US" sz="950" dirty="0"/>
          </a:p>
        </p:txBody>
      </p:sp>
      <p:sp>
        <p:nvSpPr>
          <p:cNvPr id="16" name="Text 14"/>
          <p:cNvSpPr/>
          <p:nvPr/>
        </p:nvSpPr>
        <p:spPr>
          <a:xfrm>
            <a:off x="3529608" y="4304467"/>
            <a:ext cx="1645920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🔹</a:t>
            </a:r>
            <a:r>
              <a:rPr lang="en-US" sz="12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Font Weight</a:t>
            </a:r>
            <a:endParaRPr lang="en-US" sz="1250" dirty="0"/>
          </a:p>
        </p:txBody>
      </p:sp>
      <p:sp>
        <p:nvSpPr>
          <p:cNvPr id="17" name="Shape 15"/>
          <p:cNvSpPr/>
          <p:nvPr/>
        </p:nvSpPr>
        <p:spPr>
          <a:xfrm>
            <a:off x="3529608" y="4610219"/>
            <a:ext cx="7571184" cy="481251"/>
          </a:xfrm>
          <a:prstGeom prst="roundRect">
            <a:avLst>
              <a:gd name="adj" fmla="val 10773"/>
            </a:avLst>
          </a:prstGeom>
          <a:solidFill>
            <a:srgbClr val="181930"/>
          </a:solidFill>
          <a:ln/>
        </p:spPr>
      </p:sp>
      <p:sp>
        <p:nvSpPr>
          <p:cNvPr id="18" name="Shape 16"/>
          <p:cNvSpPr/>
          <p:nvPr/>
        </p:nvSpPr>
        <p:spPr>
          <a:xfrm>
            <a:off x="3523536" y="4610219"/>
            <a:ext cx="7583329" cy="481251"/>
          </a:xfrm>
          <a:prstGeom prst="roundRect">
            <a:avLst>
              <a:gd name="adj" fmla="val 3848"/>
            </a:avLst>
          </a:prstGeom>
          <a:solidFill>
            <a:srgbClr val="181930"/>
          </a:solidFill>
          <a:ln/>
        </p:spPr>
      </p:sp>
      <p:sp>
        <p:nvSpPr>
          <p:cNvPr id="19" name="Text 17"/>
          <p:cNvSpPr/>
          <p:nvPr/>
        </p:nvSpPr>
        <p:spPr>
          <a:xfrm>
            <a:off x="3646884" y="4702731"/>
            <a:ext cx="7336631" cy="296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font-weight: bold;</a:t>
            </a:r>
            <a:endParaRPr lang="en-US" sz="950" dirty="0"/>
          </a:p>
          <a:p>
            <a:pPr marL="0" indent="0" algn="l">
              <a:lnSpc>
                <a:spcPts val="11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font-weight: 700;</a:t>
            </a:r>
            <a:endParaRPr lang="en-US" sz="950" dirty="0"/>
          </a:p>
        </p:txBody>
      </p:sp>
      <p:sp>
        <p:nvSpPr>
          <p:cNvPr id="20" name="Text 18"/>
          <p:cNvSpPr/>
          <p:nvPr/>
        </p:nvSpPr>
        <p:spPr>
          <a:xfrm>
            <a:off x="3529608" y="5160883"/>
            <a:ext cx="7571184" cy="148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Range: 100 – 900</a:t>
            </a:r>
            <a:endParaRPr lang="en-US" sz="950" dirty="0"/>
          </a:p>
        </p:txBody>
      </p:sp>
      <p:sp>
        <p:nvSpPr>
          <p:cNvPr id="21" name="Text 19"/>
          <p:cNvSpPr/>
          <p:nvPr/>
        </p:nvSpPr>
        <p:spPr>
          <a:xfrm>
            <a:off x="3529608" y="5401508"/>
            <a:ext cx="1645920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🔹</a:t>
            </a:r>
            <a:r>
              <a:rPr lang="en-US" sz="12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Font Style</a:t>
            </a:r>
            <a:endParaRPr lang="en-US" sz="1250" dirty="0"/>
          </a:p>
        </p:txBody>
      </p:sp>
      <p:sp>
        <p:nvSpPr>
          <p:cNvPr id="22" name="Shape 20"/>
          <p:cNvSpPr/>
          <p:nvPr/>
        </p:nvSpPr>
        <p:spPr>
          <a:xfrm>
            <a:off x="3529608" y="5707261"/>
            <a:ext cx="7571184" cy="333137"/>
          </a:xfrm>
          <a:prstGeom prst="roundRect">
            <a:avLst>
              <a:gd name="adj" fmla="val 15563"/>
            </a:avLst>
          </a:prstGeom>
          <a:solidFill>
            <a:srgbClr val="181930"/>
          </a:solidFill>
          <a:ln/>
        </p:spPr>
      </p:sp>
      <p:sp>
        <p:nvSpPr>
          <p:cNvPr id="23" name="Shape 21"/>
          <p:cNvSpPr/>
          <p:nvPr/>
        </p:nvSpPr>
        <p:spPr>
          <a:xfrm>
            <a:off x="3523536" y="5707261"/>
            <a:ext cx="7583329" cy="333137"/>
          </a:xfrm>
          <a:prstGeom prst="roundRect">
            <a:avLst>
              <a:gd name="adj" fmla="val 5558"/>
            </a:avLst>
          </a:prstGeom>
          <a:solidFill>
            <a:srgbClr val="181930"/>
          </a:solidFill>
          <a:ln/>
        </p:spPr>
      </p:sp>
      <p:sp>
        <p:nvSpPr>
          <p:cNvPr id="24" name="Text 22"/>
          <p:cNvSpPr/>
          <p:nvPr/>
        </p:nvSpPr>
        <p:spPr>
          <a:xfrm>
            <a:off x="3646884" y="5799773"/>
            <a:ext cx="7336631" cy="148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font-style: italic;</a:t>
            </a:r>
            <a:endParaRPr lang="en-US" sz="950" dirty="0"/>
          </a:p>
        </p:txBody>
      </p:sp>
      <p:sp>
        <p:nvSpPr>
          <p:cNvPr id="25" name="Text 23"/>
          <p:cNvSpPr/>
          <p:nvPr/>
        </p:nvSpPr>
        <p:spPr>
          <a:xfrm>
            <a:off x="3529608" y="6132909"/>
            <a:ext cx="1645920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🔹</a:t>
            </a:r>
            <a:r>
              <a:rPr lang="en-US" sz="12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Font Variant</a:t>
            </a:r>
            <a:endParaRPr lang="en-US" sz="1250" dirty="0"/>
          </a:p>
        </p:txBody>
      </p:sp>
      <p:sp>
        <p:nvSpPr>
          <p:cNvPr id="26" name="Shape 24"/>
          <p:cNvSpPr/>
          <p:nvPr/>
        </p:nvSpPr>
        <p:spPr>
          <a:xfrm>
            <a:off x="3529608" y="6438662"/>
            <a:ext cx="7571184" cy="333137"/>
          </a:xfrm>
          <a:prstGeom prst="roundRect">
            <a:avLst>
              <a:gd name="adj" fmla="val 15563"/>
            </a:avLst>
          </a:prstGeom>
          <a:solidFill>
            <a:srgbClr val="181930"/>
          </a:solidFill>
          <a:ln/>
        </p:spPr>
      </p:sp>
      <p:sp>
        <p:nvSpPr>
          <p:cNvPr id="27" name="Shape 25"/>
          <p:cNvSpPr/>
          <p:nvPr/>
        </p:nvSpPr>
        <p:spPr>
          <a:xfrm>
            <a:off x="3523536" y="6438662"/>
            <a:ext cx="7583329" cy="333137"/>
          </a:xfrm>
          <a:prstGeom prst="roundRect">
            <a:avLst>
              <a:gd name="adj" fmla="val 5558"/>
            </a:avLst>
          </a:prstGeom>
          <a:solidFill>
            <a:srgbClr val="181930"/>
          </a:solidFill>
          <a:ln/>
        </p:spPr>
      </p:sp>
      <p:sp>
        <p:nvSpPr>
          <p:cNvPr id="28" name="Text 26"/>
          <p:cNvSpPr/>
          <p:nvPr/>
        </p:nvSpPr>
        <p:spPr>
          <a:xfrm>
            <a:off x="3646884" y="6531173"/>
            <a:ext cx="7336631" cy="148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font-variant: small-caps;</a:t>
            </a:r>
            <a:endParaRPr lang="en-US" sz="950" dirty="0"/>
          </a:p>
        </p:txBody>
      </p:sp>
      <p:sp>
        <p:nvSpPr>
          <p:cNvPr id="29" name="Text 27"/>
          <p:cNvSpPr/>
          <p:nvPr/>
        </p:nvSpPr>
        <p:spPr>
          <a:xfrm>
            <a:off x="3529608" y="6864310"/>
            <a:ext cx="1645920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🔹</a:t>
            </a:r>
            <a:r>
              <a:rPr lang="en-US" sz="12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Font Shorthand</a:t>
            </a:r>
            <a:endParaRPr lang="en-US" sz="1250" dirty="0"/>
          </a:p>
        </p:txBody>
      </p:sp>
      <p:sp>
        <p:nvSpPr>
          <p:cNvPr id="30" name="Shape 28"/>
          <p:cNvSpPr/>
          <p:nvPr/>
        </p:nvSpPr>
        <p:spPr>
          <a:xfrm>
            <a:off x="3529608" y="7170063"/>
            <a:ext cx="7571184" cy="333137"/>
          </a:xfrm>
          <a:prstGeom prst="roundRect">
            <a:avLst>
              <a:gd name="adj" fmla="val 15563"/>
            </a:avLst>
          </a:prstGeom>
          <a:solidFill>
            <a:srgbClr val="181930"/>
          </a:solidFill>
          <a:ln/>
        </p:spPr>
      </p:sp>
      <p:sp>
        <p:nvSpPr>
          <p:cNvPr id="31" name="Shape 29"/>
          <p:cNvSpPr/>
          <p:nvPr/>
        </p:nvSpPr>
        <p:spPr>
          <a:xfrm>
            <a:off x="3523536" y="7170063"/>
            <a:ext cx="7583329" cy="333137"/>
          </a:xfrm>
          <a:prstGeom prst="roundRect">
            <a:avLst>
              <a:gd name="adj" fmla="val 5558"/>
            </a:avLst>
          </a:prstGeom>
          <a:solidFill>
            <a:srgbClr val="181930"/>
          </a:solidFill>
          <a:ln/>
        </p:spPr>
      </p:sp>
      <p:sp>
        <p:nvSpPr>
          <p:cNvPr id="32" name="Text 30"/>
          <p:cNvSpPr/>
          <p:nvPr/>
        </p:nvSpPr>
        <p:spPr>
          <a:xfrm>
            <a:off x="3646884" y="7262574"/>
            <a:ext cx="7336631" cy="148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font: italic bold 16px/1.5 Arial, sans-serif;</a:t>
            </a:r>
            <a:endParaRPr lang="en-US" sz="950" dirty="0"/>
          </a:p>
        </p:txBody>
      </p:sp>
      <p:sp>
        <p:nvSpPr>
          <p:cNvPr id="33" name="Text 31"/>
          <p:cNvSpPr/>
          <p:nvPr/>
        </p:nvSpPr>
        <p:spPr>
          <a:xfrm>
            <a:off x="3529608" y="7572613"/>
            <a:ext cx="7571184" cy="148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Order: style → weight → size → line-height → family</a:t>
            </a:r>
            <a:endParaRPr lang="en-US" sz="95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6616" y="7491054"/>
            <a:ext cx="2153784" cy="6191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5345" y="682943"/>
            <a:ext cx="11343203" cy="686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🎯</a:t>
            </a:r>
            <a:r>
              <a:rPr lang="en-US" sz="42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Relationship Between These Properties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855345" y="1853208"/>
            <a:ext cx="12919710" cy="389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When designing a webpage:</a:t>
            </a:r>
            <a:endParaRPr lang="en-US" sz="1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55345" y="2544842"/>
            <a:ext cx="244316" cy="244316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855345" y="2899172"/>
            <a:ext cx="4145280" cy="3048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6" name="Text 3"/>
          <p:cNvSpPr/>
          <p:nvPr/>
        </p:nvSpPr>
        <p:spPr>
          <a:xfrm>
            <a:off x="855345" y="3082290"/>
            <a:ext cx="3670221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Width &amp; Height define size.</a:t>
            </a:r>
            <a:endParaRPr lang="en-US" sz="21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242441" y="2544842"/>
            <a:ext cx="244316" cy="244316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5242441" y="2899172"/>
            <a:ext cx="4145399" cy="3048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9" name="Text 5"/>
          <p:cNvSpPr/>
          <p:nvPr/>
        </p:nvSpPr>
        <p:spPr>
          <a:xfrm>
            <a:off x="5242441" y="3082290"/>
            <a:ext cx="4145399" cy="678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Padding defines internal spacing.</a:t>
            </a:r>
            <a:endParaRPr lang="en-US" sz="21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629656" y="2544842"/>
            <a:ext cx="244316" cy="244316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9629656" y="2899172"/>
            <a:ext cx="4145399" cy="3048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12" name="Text 7"/>
          <p:cNvSpPr/>
          <p:nvPr/>
        </p:nvSpPr>
        <p:spPr>
          <a:xfrm>
            <a:off x="9629656" y="3082290"/>
            <a:ext cx="4145399" cy="678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Margin defines external spacing.</a:t>
            </a:r>
            <a:endParaRPr lang="en-US" sz="21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55345" y="4216718"/>
            <a:ext cx="244316" cy="244316"/>
          </a:xfrm>
          <a:prstGeom prst="rect">
            <a:avLst/>
          </a:prstGeom>
        </p:spPr>
      </p:pic>
      <p:sp>
        <p:nvSpPr>
          <p:cNvPr id="14" name="Shape 8"/>
          <p:cNvSpPr/>
          <p:nvPr/>
        </p:nvSpPr>
        <p:spPr>
          <a:xfrm>
            <a:off x="855345" y="4571048"/>
            <a:ext cx="6338887" cy="3048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15" name="Text 9"/>
          <p:cNvSpPr/>
          <p:nvPr/>
        </p:nvSpPr>
        <p:spPr>
          <a:xfrm>
            <a:off x="855345" y="4754166"/>
            <a:ext cx="2715458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Fonts define style.</a:t>
            </a:r>
            <a:endParaRPr lang="en-US" sz="21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436048" y="4216718"/>
            <a:ext cx="244316" cy="244316"/>
          </a:xfrm>
          <a:prstGeom prst="rect">
            <a:avLst/>
          </a:prstGeom>
        </p:spPr>
      </p:pic>
      <p:sp>
        <p:nvSpPr>
          <p:cNvPr id="17" name="Shape 10"/>
          <p:cNvSpPr/>
          <p:nvPr/>
        </p:nvSpPr>
        <p:spPr>
          <a:xfrm>
            <a:off x="7436048" y="4571048"/>
            <a:ext cx="6339007" cy="3048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18" name="Text 11"/>
          <p:cNvSpPr/>
          <p:nvPr/>
        </p:nvSpPr>
        <p:spPr>
          <a:xfrm>
            <a:off x="7436048" y="4754166"/>
            <a:ext cx="4767977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Text properties improve readability.</a:t>
            </a:r>
            <a:endParaRPr lang="en-US" sz="2100" dirty="0"/>
          </a:p>
        </p:txBody>
      </p:sp>
      <p:sp>
        <p:nvSpPr>
          <p:cNvPr id="19" name="Text 12"/>
          <p:cNvSpPr/>
          <p:nvPr/>
        </p:nvSpPr>
        <p:spPr>
          <a:xfrm>
            <a:off x="855345" y="5548908"/>
            <a:ext cx="12919710" cy="389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All work together to create:</a:t>
            </a:r>
            <a:endParaRPr lang="en-US" sz="1900" dirty="0"/>
          </a:p>
        </p:txBody>
      </p:sp>
      <p:sp>
        <p:nvSpPr>
          <p:cNvPr id="20" name="Text 13"/>
          <p:cNvSpPr/>
          <p:nvPr/>
        </p:nvSpPr>
        <p:spPr>
          <a:xfrm>
            <a:off x="855345" y="6210062"/>
            <a:ext cx="12919710" cy="133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Good layout</a:t>
            </a:r>
            <a:endParaRPr lang="en-US" sz="1900" dirty="0"/>
          </a:p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Professional design</a:t>
            </a:r>
            <a:endParaRPr lang="en-US" sz="1900" dirty="0"/>
          </a:p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User-friendly interface</a:t>
            </a:r>
            <a:endParaRPr lang="en-US" sz="19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76616" y="7491054"/>
            <a:ext cx="2153784" cy="6191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12602"/>
            <a:ext cx="568523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🧠</a:t>
            </a: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Teaching Strategy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199215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When teaching: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4037" y="266485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666280" y="2749629"/>
            <a:ext cx="406515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Start with Box Model diagram.</a:t>
            </a:r>
            <a:endParaRPr lang="en-US" sz="2150" dirty="0"/>
          </a:p>
        </p:txBody>
      </p:sp>
      <p:sp>
        <p:nvSpPr>
          <p:cNvPr id="6" name="Shape 4"/>
          <p:cNvSpPr/>
          <p:nvPr/>
        </p:nvSpPr>
        <p:spPr>
          <a:xfrm>
            <a:off x="864037" y="3714036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666280" y="3798808"/>
            <a:ext cx="368224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Demonstrate live examples.</a:t>
            </a:r>
            <a:endParaRPr lang="en-US" sz="2150" dirty="0"/>
          </a:p>
        </p:txBody>
      </p:sp>
      <p:sp>
        <p:nvSpPr>
          <p:cNvPr id="8" name="Shape 6"/>
          <p:cNvSpPr/>
          <p:nvPr/>
        </p:nvSpPr>
        <p:spPr>
          <a:xfrm>
            <a:off x="864037" y="476321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666280" y="4847987"/>
            <a:ext cx="375380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Let students change values.</a:t>
            </a:r>
            <a:endParaRPr lang="en-US" sz="2150" dirty="0"/>
          </a:p>
        </p:txBody>
      </p:sp>
      <p:sp>
        <p:nvSpPr>
          <p:cNvPr id="10" name="Shape 8"/>
          <p:cNvSpPr/>
          <p:nvPr/>
        </p:nvSpPr>
        <p:spPr>
          <a:xfrm>
            <a:off x="864037" y="581239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666280" y="5897166"/>
            <a:ext cx="456807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Show bad design vs good design.</a:t>
            </a:r>
            <a:endParaRPr lang="en-US" sz="2150" dirty="0"/>
          </a:p>
        </p:txBody>
      </p:sp>
      <p:sp>
        <p:nvSpPr>
          <p:cNvPr id="12" name="Shape 10"/>
          <p:cNvSpPr/>
          <p:nvPr/>
        </p:nvSpPr>
        <p:spPr>
          <a:xfrm>
            <a:off x="864037" y="6861572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666280" y="6946344"/>
            <a:ext cx="750962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Assign mini-project: Create a styled card or profile box.</a:t>
            </a:r>
            <a:endParaRPr lang="en-US" sz="215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6616" y="7491054"/>
            <a:ext cx="2153784" cy="6191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888</Words>
  <Application>Microsoft Office PowerPoint</Application>
  <PresentationFormat>Custom</PresentationFormat>
  <Paragraphs>212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Prompt Medium</vt:lpstr>
      <vt:lpstr>Consolas Light</vt:lpstr>
      <vt:lpstr>Mukta Light</vt:lpstr>
      <vt:lpstr>Arial</vt:lpstr>
      <vt:lpstr>Consolas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DUNCAN</cp:lastModifiedBy>
  <cp:revision>2</cp:revision>
  <dcterms:created xsi:type="dcterms:W3CDTF">2026-02-25T15:04:54Z</dcterms:created>
  <dcterms:modified xsi:type="dcterms:W3CDTF">2026-02-25T15:08:55Z</dcterms:modified>
</cp:coreProperties>
</file>